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6" r:id="rId2"/>
    <p:sldId id="270" r:id="rId3"/>
    <p:sldId id="261" r:id="rId4"/>
    <p:sldId id="271" r:id="rId5"/>
    <p:sldId id="272" r:id="rId6"/>
    <p:sldId id="273" r:id="rId7"/>
    <p:sldId id="274" r:id="rId8"/>
    <p:sldId id="275" r:id="rId9"/>
    <p:sldId id="276" r:id="rId10"/>
    <p:sldId id="277" r:id="rId11"/>
    <p:sldId id="282" r:id="rId12"/>
    <p:sldId id="267" r:id="rId13"/>
    <p:sldId id="258" r:id="rId14"/>
    <p:sldId id="279" r:id="rId15"/>
    <p:sldId id="268" r:id="rId16"/>
    <p:sldId id="262" r:id="rId17"/>
    <p:sldId id="280" r:id="rId18"/>
    <p:sldId id="281" r:id="rId19"/>
    <p:sldId id="257" r:id="rId20"/>
    <p:sldId id="269" r:id="rId21"/>
    <p:sldId id="263" r:id="rId22"/>
    <p:sldId id="259" r:id="rId23"/>
    <p:sldId id="260" r:id="rId24"/>
    <p:sldId id="278" r:id="rId25"/>
    <p:sldId id="28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3B85"/>
    <a:srgbClr val="B32491"/>
    <a:srgbClr val="40BD97"/>
    <a:srgbClr val="F5BE18"/>
    <a:srgbClr val="000000"/>
    <a:srgbClr val="030000"/>
    <a:srgbClr val="B5CC60"/>
    <a:srgbClr val="E3A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D04AFB-B77D-7158-0D63-084E0BE7D82F}" v="4" dt="2023-10-01T17:35:20.146"/>
    <p1510:client id="{135BFDF5-C3C5-03A4-004C-DBEC0489ADD2}" v="263" dt="2023-09-27T22:33:51.776"/>
    <p1510:client id="{44C933BB-94FE-4731-A1BB-262CCC25DB4E}" v="1" dt="2023-10-01T17:34:25.088"/>
    <p1510:client id="{25B436AE-FFD1-4A6C-3453-832F134AAFB9}" v="5220" dt="2023-09-27T22:09:27.444"/>
    <p1510:client id="{F9CF1A28-F88E-124A-CC58-6ED371BF3B8E}" v="2449" dt="2023-10-01T16:09:32.813"/>
    <p1510:client id="{58785E87-5FB0-4EAB-8FA2-FCA310A23ADB}" v="58" dt="2023-10-02T12:27:27.757"/>
    <p1510:client id="{662EFF96-4C57-FE06-5F90-C9EAA7806BB3}" v="9" dt="2023-10-01T17:46:39.095"/>
    <p1510:client id="{EA5ED173-0C0C-54B6-7AC3-5EDFC2779899}" v="1789" dt="2023-09-26T23:08:34.7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B1F572-468B-441D-9F9A-1F9F5FA1A449}"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D279843A-F4B0-4BD0-9B41-94733313657F}">
      <dgm:prSet/>
      <dgm:spPr/>
      <dgm:t>
        <a:bodyPr/>
        <a:lstStyle/>
        <a:p>
          <a:r>
            <a:rPr lang="en-GB"/>
            <a:t>The Early Years Foundation Stage (EYFS) is a curriculum for children from birth to 5 years.</a:t>
          </a:r>
          <a:endParaRPr lang="en-US"/>
        </a:p>
      </dgm:t>
    </dgm:pt>
    <dgm:pt modelId="{E8BFACF2-94F2-44E4-8578-B7523B359C60}" type="parTrans" cxnId="{ED543B3C-DE25-4DD0-B502-79B01B77A4B4}">
      <dgm:prSet/>
      <dgm:spPr/>
      <dgm:t>
        <a:bodyPr/>
        <a:lstStyle/>
        <a:p>
          <a:endParaRPr lang="en-US"/>
        </a:p>
      </dgm:t>
    </dgm:pt>
    <dgm:pt modelId="{E5EC5BFC-9D4D-4F3A-B108-9A2A9D5B8D46}" type="sibTrans" cxnId="{ED543B3C-DE25-4DD0-B502-79B01B77A4B4}">
      <dgm:prSet/>
      <dgm:spPr/>
      <dgm:t>
        <a:bodyPr/>
        <a:lstStyle/>
        <a:p>
          <a:endParaRPr lang="en-US"/>
        </a:p>
      </dgm:t>
    </dgm:pt>
    <dgm:pt modelId="{E9488747-2434-42BF-869B-9C0FE4C40277}">
      <dgm:prSet/>
      <dgm:spPr/>
      <dgm:t>
        <a:bodyPr/>
        <a:lstStyle/>
        <a:p>
          <a:r>
            <a:rPr lang="en-GB"/>
            <a:t>Reception is the end of the curriculum where we assess the children against the Early Learning Goals.</a:t>
          </a:r>
          <a:endParaRPr lang="en-US"/>
        </a:p>
      </dgm:t>
    </dgm:pt>
    <dgm:pt modelId="{995F40AD-A8FE-403A-B791-10BAD050D02B}" type="parTrans" cxnId="{75A2C536-F99B-469F-A51C-233F98D63DBB}">
      <dgm:prSet/>
      <dgm:spPr/>
      <dgm:t>
        <a:bodyPr/>
        <a:lstStyle/>
        <a:p>
          <a:endParaRPr lang="en-US"/>
        </a:p>
      </dgm:t>
    </dgm:pt>
    <dgm:pt modelId="{160FD531-AC4A-4161-967D-43148CB299A1}" type="sibTrans" cxnId="{75A2C536-F99B-469F-A51C-233F98D63DBB}">
      <dgm:prSet/>
      <dgm:spPr/>
      <dgm:t>
        <a:bodyPr/>
        <a:lstStyle/>
        <a:p>
          <a:endParaRPr lang="en-US"/>
        </a:p>
      </dgm:t>
    </dgm:pt>
    <dgm:pt modelId="{D186BA88-55B1-44DC-A2AF-2B1CAF8DB61D}">
      <dgm:prSet/>
      <dgm:spPr/>
      <dgm:t>
        <a:bodyPr/>
        <a:lstStyle/>
        <a:p>
          <a:pPr rtl="0"/>
          <a:r>
            <a:rPr lang="en-GB"/>
            <a:t>There are 3 prime areas: </a:t>
          </a:r>
          <a:r>
            <a:rPr lang="en-GB">
              <a:latin typeface="Century Gothic" panose="020B0502020202020204"/>
            </a:rPr>
            <a:t>Communication</a:t>
          </a:r>
          <a:r>
            <a:rPr lang="en-GB"/>
            <a:t> and Language</a:t>
          </a:r>
          <a:r>
            <a:rPr lang="en-GB">
              <a:latin typeface="Century Gothic" panose="020B0502020202020204"/>
            </a:rPr>
            <a:t>, </a:t>
          </a:r>
          <a:r>
            <a:rPr lang="en-GB"/>
            <a:t>Personal, Social and Emotional Development</a:t>
          </a:r>
          <a:r>
            <a:rPr lang="en-GB">
              <a:latin typeface="Century Gothic" panose="020B0502020202020204"/>
            </a:rPr>
            <a:t> </a:t>
          </a:r>
          <a:r>
            <a:rPr lang="en-GB"/>
            <a:t> Physical Development.</a:t>
          </a:r>
          <a:endParaRPr lang="en-US">
            <a:latin typeface="Century Gothic" panose="020B0502020202020204"/>
          </a:endParaRPr>
        </a:p>
      </dgm:t>
    </dgm:pt>
    <dgm:pt modelId="{770BE9C7-93D5-4EBC-96B8-49E16610A2D6}" type="parTrans" cxnId="{407DDE64-8809-4229-B75E-68BF350BD661}">
      <dgm:prSet/>
      <dgm:spPr/>
      <dgm:t>
        <a:bodyPr/>
        <a:lstStyle/>
        <a:p>
          <a:endParaRPr lang="en-US"/>
        </a:p>
      </dgm:t>
    </dgm:pt>
    <dgm:pt modelId="{CFEDD955-9E98-4A92-86F6-4F1F36747485}" type="sibTrans" cxnId="{407DDE64-8809-4229-B75E-68BF350BD661}">
      <dgm:prSet/>
      <dgm:spPr/>
      <dgm:t>
        <a:bodyPr/>
        <a:lstStyle/>
        <a:p>
          <a:endParaRPr lang="en-US"/>
        </a:p>
      </dgm:t>
    </dgm:pt>
    <dgm:pt modelId="{748BB97E-70DC-4171-ACDD-0EC52FB7B3CC}">
      <dgm:prSet/>
      <dgm:spPr/>
      <dgm:t>
        <a:bodyPr/>
        <a:lstStyle/>
        <a:p>
          <a:r>
            <a:rPr lang="en-GB"/>
            <a:t>There are 4 specific areas: Mathematics, Literacy, Understanding of the World and Expressive Arts and Design.</a:t>
          </a:r>
          <a:endParaRPr lang="en-US"/>
        </a:p>
      </dgm:t>
    </dgm:pt>
    <dgm:pt modelId="{E97876ED-F718-4B22-99D7-51F70316EB88}" type="parTrans" cxnId="{4834270F-DFF3-444A-9966-CF9A95444D32}">
      <dgm:prSet/>
      <dgm:spPr/>
      <dgm:t>
        <a:bodyPr/>
        <a:lstStyle/>
        <a:p>
          <a:endParaRPr lang="en-US"/>
        </a:p>
      </dgm:t>
    </dgm:pt>
    <dgm:pt modelId="{90E4EF50-11D2-4296-BA2F-86B877629D37}" type="sibTrans" cxnId="{4834270F-DFF3-444A-9966-CF9A95444D32}">
      <dgm:prSet/>
      <dgm:spPr/>
      <dgm:t>
        <a:bodyPr/>
        <a:lstStyle/>
        <a:p>
          <a:endParaRPr lang="en-US"/>
        </a:p>
      </dgm:t>
    </dgm:pt>
    <dgm:pt modelId="{D57B4CDD-07D5-4AF8-9A7E-D8CB41ED2E26}" type="pres">
      <dgm:prSet presAssocID="{82B1F572-468B-441D-9F9A-1F9F5FA1A449}" presName="matrix" presStyleCnt="0">
        <dgm:presLayoutVars>
          <dgm:chMax val="1"/>
          <dgm:dir/>
          <dgm:resizeHandles val="exact"/>
        </dgm:presLayoutVars>
      </dgm:prSet>
      <dgm:spPr/>
    </dgm:pt>
    <dgm:pt modelId="{260F63C3-A1F3-4D78-BC71-FDE7C80C24B5}" type="pres">
      <dgm:prSet presAssocID="{82B1F572-468B-441D-9F9A-1F9F5FA1A449}" presName="diamond" presStyleLbl="bgShp" presStyleIdx="0" presStyleCnt="1" custLinFactNeighborX="-2329" custLinFactNeighborY="10015"/>
      <dgm:spPr/>
    </dgm:pt>
    <dgm:pt modelId="{F3F7564C-8D1C-4614-81C8-4A3120CEA176}" type="pres">
      <dgm:prSet presAssocID="{82B1F572-468B-441D-9F9A-1F9F5FA1A449}" presName="quad1" presStyleLbl="node1" presStyleIdx="0" presStyleCnt="4" custLinFactNeighborX="-1105" custLinFactNeighborY="4740">
        <dgm:presLayoutVars>
          <dgm:chMax val="0"/>
          <dgm:chPref val="0"/>
          <dgm:bulletEnabled val="1"/>
        </dgm:presLayoutVars>
      </dgm:prSet>
      <dgm:spPr/>
    </dgm:pt>
    <dgm:pt modelId="{C611E501-A2B7-4292-9013-B50AE808061E}" type="pres">
      <dgm:prSet presAssocID="{82B1F572-468B-441D-9F9A-1F9F5FA1A449}" presName="quad2" presStyleLbl="node1" presStyleIdx="1" presStyleCnt="4">
        <dgm:presLayoutVars>
          <dgm:chMax val="0"/>
          <dgm:chPref val="0"/>
          <dgm:bulletEnabled val="1"/>
        </dgm:presLayoutVars>
      </dgm:prSet>
      <dgm:spPr/>
    </dgm:pt>
    <dgm:pt modelId="{A4CD79F4-3A6A-4C9C-86D2-23DC47CC5EA9}" type="pres">
      <dgm:prSet presAssocID="{82B1F572-468B-441D-9F9A-1F9F5FA1A449}" presName="quad3" presStyleLbl="node1" presStyleIdx="2" presStyleCnt="4">
        <dgm:presLayoutVars>
          <dgm:chMax val="0"/>
          <dgm:chPref val="0"/>
          <dgm:bulletEnabled val="1"/>
        </dgm:presLayoutVars>
      </dgm:prSet>
      <dgm:spPr/>
    </dgm:pt>
    <dgm:pt modelId="{801886AC-4855-48D5-B999-EDD03E9DD1F7}" type="pres">
      <dgm:prSet presAssocID="{82B1F572-468B-441D-9F9A-1F9F5FA1A449}" presName="quad4" presStyleLbl="node1" presStyleIdx="3" presStyleCnt="4">
        <dgm:presLayoutVars>
          <dgm:chMax val="0"/>
          <dgm:chPref val="0"/>
          <dgm:bulletEnabled val="1"/>
        </dgm:presLayoutVars>
      </dgm:prSet>
      <dgm:spPr/>
    </dgm:pt>
  </dgm:ptLst>
  <dgm:cxnLst>
    <dgm:cxn modelId="{4834270F-DFF3-444A-9966-CF9A95444D32}" srcId="{82B1F572-468B-441D-9F9A-1F9F5FA1A449}" destId="{748BB97E-70DC-4171-ACDD-0EC52FB7B3CC}" srcOrd="3" destOrd="0" parTransId="{E97876ED-F718-4B22-99D7-51F70316EB88}" sibTransId="{90E4EF50-11D2-4296-BA2F-86B877629D37}"/>
    <dgm:cxn modelId="{C70EF224-A235-472E-8B24-7D75504F3DE9}" type="presOf" srcId="{D186BA88-55B1-44DC-A2AF-2B1CAF8DB61D}" destId="{A4CD79F4-3A6A-4C9C-86D2-23DC47CC5EA9}" srcOrd="0" destOrd="0" presId="urn:microsoft.com/office/officeart/2005/8/layout/matrix3"/>
    <dgm:cxn modelId="{75A2C536-F99B-469F-A51C-233F98D63DBB}" srcId="{82B1F572-468B-441D-9F9A-1F9F5FA1A449}" destId="{E9488747-2434-42BF-869B-9C0FE4C40277}" srcOrd="1" destOrd="0" parTransId="{995F40AD-A8FE-403A-B791-10BAD050D02B}" sibTransId="{160FD531-AC4A-4161-967D-43148CB299A1}"/>
    <dgm:cxn modelId="{ED543B3C-DE25-4DD0-B502-79B01B77A4B4}" srcId="{82B1F572-468B-441D-9F9A-1F9F5FA1A449}" destId="{D279843A-F4B0-4BD0-9B41-94733313657F}" srcOrd="0" destOrd="0" parTransId="{E8BFACF2-94F2-44E4-8578-B7523B359C60}" sibTransId="{E5EC5BFC-9D4D-4F3A-B108-9A2A9D5B8D46}"/>
    <dgm:cxn modelId="{3FF87B44-28DC-4AE1-AA81-71BD22D2594C}" type="presOf" srcId="{D279843A-F4B0-4BD0-9B41-94733313657F}" destId="{F3F7564C-8D1C-4614-81C8-4A3120CEA176}" srcOrd="0" destOrd="0" presId="urn:microsoft.com/office/officeart/2005/8/layout/matrix3"/>
    <dgm:cxn modelId="{407DDE64-8809-4229-B75E-68BF350BD661}" srcId="{82B1F572-468B-441D-9F9A-1F9F5FA1A449}" destId="{D186BA88-55B1-44DC-A2AF-2B1CAF8DB61D}" srcOrd="2" destOrd="0" parTransId="{770BE9C7-93D5-4EBC-96B8-49E16610A2D6}" sibTransId="{CFEDD955-9E98-4A92-86F6-4F1F36747485}"/>
    <dgm:cxn modelId="{C4CA257C-D32A-4A8A-8F1E-3299C2931910}" type="presOf" srcId="{82B1F572-468B-441D-9F9A-1F9F5FA1A449}" destId="{D57B4CDD-07D5-4AF8-9A7E-D8CB41ED2E26}" srcOrd="0" destOrd="0" presId="urn:microsoft.com/office/officeart/2005/8/layout/matrix3"/>
    <dgm:cxn modelId="{9992E2B2-0141-4AD5-AD1F-D151F98049F9}" type="presOf" srcId="{E9488747-2434-42BF-869B-9C0FE4C40277}" destId="{C611E501-A2B7-4292-9013-B50AE808061E}" srcOrd="0" destOrd="0" presId="urn:microsoft.com/office/officeart/2005/8/layout/matrix3"/>
    <dgm:cxn modelId="{ED2AF5F8-B240-4E3A-97F5-970DB90ABE40}" type="presOf" srcId="{748BB97E-70DC-4171-ACDD-0EC52FB7B3CC}" destId="{801886AC-4855-48D5-B999-EDD03E9DD1F7}" srcOrd="0" destOrd="0" presId="urn:microsoft.com/office/officeart/2005/8/layout/matrix3"/>
    <dgm:cxn modelId="{7865C473-16FF-418D-B44C-F77479058C43}" type="presParOf" srcId="{D57B4CDD-07D5-4AF8-9A7E-D8CB41ED2E26}" destId="{260F63C3-A1F3-4D78-BC71-FDE7C80C24B5}" srcOrd="0" destOrd="0" presId="urn:microsoft.com/office/officeart/2005/8/layout/matrix3"/>
    <dgm:cxn modelId="{A8A7C174-1325-4389-9A7D-7F0DD55B180F}" type="presParOf" srcId="{D57B4CDD-07D5-4AF8-9A7E-D8CB41ED2E26}" destId="{F3F7564C-8D1C-4614-81C8-4A3120CEA176}" srcOrd="1" destOrd="0" presId="urn:microsoft.com/office/officeart/2005/8/layout/matrix3"/>
    <dgm:cxn modelId="{5B7C3ABA-8E14-47A8-9D3E-1A573783E5C1}" type="presParOf" srcId="{D57B4CDD-07D5-4AF8-9A7E-D8CB41ED2E26}" destId="{C611E501-A2B7-4292-9013-B50AE808061E}" srcOrd="2" destOrd="0" presId="urn:microsoft.com/office/officeart/2005/8/layout/matrix3"/>
    <dgm:cxn modelId="{1F91B279-C9FB-48A9-B6DC-415BB574BFAD}" type="presParOf" srcId="{D57B4CDD-07D5-4AF8-9A7E-D8CB41ED2E26}" destId="{A4CD79F4-3A6A-4C9C-86D2-23DC47CC5EA9}" srcOrd="3" destOrd="0" presId="urn:microsoft.com/office/officeart/2005/8/layout/matrix3"/>
    <dgm:cxn modelId="{57E89B4E-C3B8-4D97-A229-999090E1A40D}" type="presParOf" srcId="{D57B4CDD-07D5-4AF8-9A7E-D8CB41ED2E26}" destId="{801886AC-4855-48D5-B999-EDD03E9DD1F7}"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422ED6-6B43-44C3-84D1-113342D9E39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45471E6-6E37-41EE-8DBB-7AC6F42AD27A}">
      <dgm:prSet/>
      <dgm:spPr/>
      <dgm:t>
        <a:bodyPr/>
        <a:lstStyle/>
        <a:p>
          <a:pPr rtl="0"/>
          <a:r>
            <a:rPr lang="en-GB" b="1" dirty="0"/>
            <a:t>Through observation- </a:t>
          </a:r>
          <a:r>
            <a:rPr lang="en-GB" dirty="0"/>
            <a:t>getting to know the children and their </a:t>
          </a:r>
          <a:r>
            <a:rPr lang="en-GB" dirty="0">
              <a:latin typeface="Century Gothic" panose="020B0502020202020204"/>
            </a:rPr>
            <a:t>abilities; these may be written</a:t>
          </a:r>
          <a:r>
            <a:rPr lang="en-GB" dirty="0"/>
            <a:t> observations </a:t>
          </a:r>
          <a:r>
            <a:rPr lang="en-GB" dirty="0">
              <a:latin typeface="Century Gothic" panose="020B0502020202020204"/>
            </a:rPr>
            <a:t>and focus on</a:t>
          </a:r>
          <a:r>
            <a:rPr lang="en-GB" dirty="0"/>
            <a:t> communication </a:t>
          </a:r>
          <a:r>
            <a:rPr lang="en-GB" dirty="0">
              <a:latin typeface="Century Gothic" panose="020B0502020202020204"/>
            </a:rPr>
            <a:t>skills. Also through</a:t>
          </a:r>
          <a:r>
            <a:rPr lang="en-GB" dirty="0"/>
            <a:t> </a:t>
          </a:r>
          <a:r>
            <a:rPr lang="en-GB" dirty="0">
              <a:latin typeface="Century Gothic" panose="020B0502020202020204"/>
            </a:rPr>
            <a:t>watching children participating in adult-led</a:t>
          </a:r>
          <a:r>
            <a:rPr lang="en-GB" dirty="0"/>
            <a:t> and child-led activities.</a:t>
          </a:r>
          <a:endParaRPr lang="en-US" dirty="0"/>
        </a:p>
      </dgm:t>
    </dgm:pt>
    <dgm:pt modelId="{1AC2A2E7-1AEE-4C78-80D0-BE1F65E60826}" type="parTrans" cxnId="{A9BE7BE9-2E9C-463A-AAD4-BE967980E94E}">
      <dgm:prSet/>
      <dgm:spPr/>
      <dgm:t>
        <a:bodyPr/>
        <a:lstStyle/>
        <a:p>
          <a:endParaRPr lang="en-US"/>
        </a:p>
      </dgm:t>
    </dgm:pt>
    <dgm:pt modelId="{9126AE1A-A2DD-47C5-9E94-4540BB12A20D}" type="sibTrans" cxnId="{A9BE7BE9-2E9C-463A-AAD4-BE967980E94E}">
      <dgm:prSet/>
      <dgm:spPr/>
      <dgm:t>
        <a:bodyPr/>
        <a:lstStyle/>
        <a:p>
          <a:endParaRPr lang="en-US"/>
        </a:p>
      </dgm:t>
    </dgm:pt>
    <dgm:pt modelId="{3ECFD4FC-1A94-4ABD-A105-677AE8CA559E}">
      <dgm:prSet/>
      <dgm:spPr/>
      <dgm:t>
        <a:bodyPr/>
        <a:lstStyle/>
        <a:p>
          <a:pPr rtl="0"/>
          <a:r>
            <a:rPr lang="en-GB" dirty="0">
              <a:latin typeface="Century Gothic" panose="020B0502020202020204"/>
            </a:rPr>
            <a:t>Collecting </a:t>
          </a:r>
          <a:r>
            <a:rPr lang="en-GB" dirty="0"/>
            <a:t>examples of work that reflect the children’s progress.</a:t>
          </a:r>
          <a:endParaRPr lang="en-US" dirty="0"/>
        </a:p>
      </dgm:t>
    </dgm:pt>
    <dgm:pt modelId="{9430801E-E78D-4687-B230-76445B7A9DE5}" type="parTrans" cxnId="{71B59D30-C821-4037-9AD9-E126CF853F70}">
      <dgm:prSet/>
      <dgm:spPr/>
      <dgm:t>
        <a:bodyPr/>
        <a:lstStyle/>
        <a:p>
          <a:endParaRPr lang="en-US"/>
        </a:p>
      </dgm:t>
    </dgm:pt>
    <dgm:pt modelId="{0C4B57C3-732E-4088-8313-ED1984C1BB00}" type="sibTrans" cxnId="{71B59D30-C821-4037-9AD9-E126CF853F70}">
      <dgm:prSet/>
      <dgm:spPr/>
      <dgm:t>
        <a:bodyPr/>
        <a:lstStyle/>
        <a:p>
          <a:endParaRPr lang="en-US"/>
        </a:p>
      </dgm:t>
    </dgm:pt>
    <dgm:pt modelId="{0F1BF886-BF77-49A2-B566-006847CDED7C}">
      <dgm:prSet/>
      <dgm:spPr/>
      <dgm:t>
        <a:bodyPr/>
        <a:lstStyle/>
        <a:p>
          <a:pPr rtl="0"/>
          <a:r>
            <a:rPr lang="en-GB" b="1" dirty="0"/>
            <a:t>Floor books- </a:t>
          </a:r>
          <a:r>
            <a:rPr lang="en-GB" dirty="0"/>
            <a:t>working with groups of children to record their learning in a class book</a:t>
          </a:r>
          <a:r>
            <a:rPr lang="en-GB" dirty="0">
              <a:latin typeface="Century Gothic" panose="020B0502020202020204"/>
            </a:rPr>
            <a:t>. We</a:t>
          </a:r>
          <a:r>
            <a:rPr lang="en-GB" dirty="0"/>
            <a:t> </a:t>
          </a:r>
          <a:r>
            <a:rPr lang="en-GB" dirty="0">
              <a:latin typeface="Century Gothic" panose="020B0502020202020204"/>
            </a:rPr>
            <a:t>will be </a:t>
          </a:r>
          <a:r>
            <a:rPr lang="en-GB" dirty="0"/>
            <a:t>encouraging children to reflect on what they have learnt to see if they have retained the vocabulary</a:t>
          </a:r>
          <a:r>
            <a:rPr lang="en-GB" dirty="0">
              <a:latin typeface="Century Gothic" panose="020B0502020202020204"/>
            </a:rPr>
            <a:t> and teaching.</a:t>
          </a:r>
          <a:endParaRPr lang="en-US" dirty="0"/>
        </a:p>
      </dgm:t>
    </dgm:pt>
    <dgm:pt modelId="{72CB1A2F-87DF-4020-8F26-B2654E2451BA}" type="parTrans" cxnId="{16B4FF01-A22D-4D58-8808-FEDC38BD8061}">
      <dgm:prSet/>
      <dgm:spPr/>
      <dgm:t>
        <a:bodyPr/>
        <a:lstStyle/>
        <a:p>
          <a:endParaRPr lang="en-US"/>
        </a:p>
      </dgm:t>
    </dgm:pt>
    <dgm:pt modelId="{D5B910C0-8276-4BBF-9037-DC4923BCEC33}" type="sibTrans" cxnId="{16B4FF01-A22D-4D58-8808-FEDC38BD8061}">
      <dgm:prSet/>
      <dgm:spPr/>
      <dgm:t>
        <a:bodyPr/>
        <a:lstStyle/>
        <a:p>
          <a:endParaRPr lang="en-US"/>
        </a:p>
      </dgm:t>
    </dgm:pt>
    <dgm:pt modelId="{06B3F64C-2B55-4BF6-BD1B-D92A62AB5B73}" type="pres">
      <dgm:prSet presAssocID="{18422ED6-6B43-44C3-84D1-113342D9E392}" presName="linear" presStyleCnt="0">
        <dgm:presLayoutVars>
          <dgm:animLvl val="lvl"/>
          <dgm:resizeHandles val="exact"/>
        </dgm:presLayoutVars>
      </dgm:prSet>
      <dgm:spPr/>
    </dgm:pt>
    <dgm:pt modelId="{95262F63-ACF4-4621-B649-07A41FC7D094}" type="pres">
      <dgm:prSet presAssocID="{345471E6-6E37-41EE-8DBB-7AC6F42AD27A}" presName="parentText" presStyleLbl="node1" presStyleIdx="0" presStyleCnt="3">
        <dgm:presLayoutVars>
          <dgm:chMax val="0"/>
          <dgm:bulletEnabled val="1"/>
        </dgm:presLayoutVars>
      </dgm:prSet>
      <dgm:spPr/>
    </dgm:pt>
    <dgm:pt modelId="{268D4718-2F65-49CE-B9C2-F3FC22E6D95E}" type="pres">
      <dgm:prSet presAssocID="{9126AE1A-A2DD-47C5-9E94-4540BB12A20D}" presName="spacer" presStyleCnt="0"/>
      <dgm:spPr/>
    </dgm:pt>
    <dgm:pt modelId="{5874D14F-4BF8-4826-A0F1-9A81216F7B79}" type="pres">
      <dgm:prSet presAssocID="{3ECFD4FC-1A94-4ABD-A105-677AE8CA559E}" presName="parentText" presStyleLbl="node1" presStyleIdx="1" presStyleCnt="3">
        <dgm:presLayoutVars>
          <dgm:chMax val="0"/>
          <dgm:bulletEnabled val="1"/>
        </dgm:presLayoutVars>
      </dgm:prSet>
      <dgm:spPr/>
    </dgm:pt>
    <dgm:pt modelId="{50259CCA-996A-4FE8-B899-F6F6C0B46B60}" type="pres">
      <dgm:prSet presAssocID="{0C4B57C3-732E-4088-8313-ED1984C1BB00}" presName="spacer" presStyleCnt="0"/>
      <dgm:spPr/>
    </dgm:pt>
    <dgm:pt modelId="{71A26234-9B08-42FA-AC49-345A867DC193}" type="pres">
      <dgm:prSet presAssocID="{0F1BF886-BF77-49A2-B566-006847CDED7C}" presName="parentText" presStyleLbl="node1" presStyleIdx="2" presStyleCnt="3">
        <dgm:presLayoutVars>
          <dgm:chMax val="0"/>
          <dgm:bulletEnabled val="1"/>
        </dgm:presLayoutVars>
      </dgm:prSet>
      <dgm:spPr/>
    </dgm:pt>
  </dgm:ptLst>
  <dgm:cxnLst>
    <dgm:cxn modelId="{16B4FF01-A22D-4D58-8808-FEDC38BD8061}" srcId="{18422ED6-6B43-44C3-84D1-113342D9E392}" destId="{0F1BF886-BF77-49A2-B566-006847CDED7C}" srcOrd="2" destOrd="0" parTransId="{72CB1A2F-87DF-4020-8F26-B2654E2451BA}" sibTransId="{D5B910C0-8276-4BBF-9037-DC4923BCEC33}"/>
    <dgm:cxn modelId="{4145C41B-7BB1-4C52-A931-8B651F4087FB}" type="presOf" srcId="{345471E6-6E37-41EE-8DBB-7AC6F42AD27A}" destId="{95262F63-ACF4-4621-B649-07A41FC7D094}" srcOrd="0" destOrd="0" presId="urn:microsoft.com/office/officeart/2005/8/layout/vList2"/>
    <dgm:cxn modelId="{71B59D30-C821-4037-9AD9-E126CF853F70}" srcId="{18422ED6-6B43-44C3-84D1-113342D9E392}" destId="{3ECFD4FC-1A94-4ABD-A105-677AE8CA559E}" srcOrd="1" destOrd="0" parTransId="{9430801E-E78D-4687-B230-76445B7A9DE5}" sibTransId="{0C4B57C3-732E-4088-8313-ED1984C1BB00}"/>
    <dgm:cxn modelId="{8CB3256C-E93B-446A-8DE8-399BFCF5502B}" type="presOf" srcId="{3ECFD4FC-1A94-4ABD-A105-677AE8CA559E}" destId="{5874D14F-4BF8-4826-A0F1-9A81216F7B79}" srcOrd="0" destOrd="0" presId="urn:microsoft.com/office/officeart/2005/8/layout/vList2"/>
    <dgm:cxn modelId="{5EA4D556-F274-40D5-86D5-77F94D891DB7}" type="presOf" srcId="{0F1BF886-BF77-49A2-B566-006847CDED7C}" destId="{71A26234-9B08-42FA-AC49-345A867DC193}" srcOrd="0" destOrd="0" presId="urn:microsoft.com/office/officeart/2005/8/layout/vList2"/>
    <dgm:cxn modelId="{F9C102DA-D428-4F7B-A207-7E56360E42FD}" type="presOf" srcId="{18422ED6-6B43-44C3-84D1-113342D9E392}" destId="{06B3F64C-2B55-4BF6-BD1B-D92A62AB5B73}" srcOrd="0" destOrd="0" presId="urn:microsoft.com/office/officeart/2005/8/layout/vList2"/>
    <dgm:cxn modelId="{A9BE7BE9-2E9C-463A-AAD4-BE967980E94E}" srcId="{18422ED6-6B43-44C3-84D1-113342D9E392}" destId="{345471E6-6E37-41EE-8DBB-7AC6F42AD27A}" srcOrd="0" destOrd="0" parTransId="{1AC2A2E7-1AEE-4C78-80D0-BE1F65E60826}" sibTransId="{9126AE1A-A2DD-47C5-9E94-4540BB12A20D}"/>
    <dgm:cxn modelId="{5C5040B2-0F58-4E37-AD04-4A6B934CBFF5}" type="presParOf" srcId="{06B3F64C-2B55-4BF6-BD1B-D92A62AB5B73}" destId="{95262F63-ACF4-4621-B649-07A41FC7D094}" srcOrd="0" destOrd="0" presId="urn:microsoft.com/office/officeart/2005/8/layout/vList2"/>
    <dgm:cxn modelId="{AFC3449E-3341-4EAB-B869-7AF25E17CD84}" type="presParOf" srcId="{06B3F64C-2B55-4BF6-BD1B-D92A62AB5B73}" destId="{268D4718-2F65-49CE-B9C2-F3FC22E6D95E}" srcOrd="1" destOrd="0" presId="urn:microsoft.com/office/officeart/2005/8/layout/vList2"/>
    <dgm:cxn modelId="{DA19C8F5-B787-4D95-B54E-E34A728529EA}" type="presParOf" srcId="{06B3F64C-2B55-4BF6-BD1B-D92A62AB5B73}" destId="{5874D14F-4BF8-4826-A0F1-9A81216F7B79}" srcOrd="2" destOrd="0" presId="urn:microsoft.com/office/officeart/2005/8/layout/vList2"/>
    <dgm:cxn modelId="{B133E819-D736-4F67-B53E-88A363992C4A}" type="presParOf" srcId="{06B3F64C-2B55-4BF6-BD1B-D92A62AB5B73}" destId="{50259CCA-996A-4FE8-B899-F6F6C0B46B60}" srcOrd="3" destOrd="0" presId="urn:microsoft.com/office/officeart/2005/8/layout/vList2"/>
    <dgm:cxn modelId="{60A01DCC-79E0-4C79-BC2F-FF1B0F23DCE3}" type="presParOf" srcId="{06B3F64C-2B55-4BF6-BD1B-D92A62AB5B73}" destId="{71A26234-9B08-42FA-AC49-345A867DC19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83DB74-F4AA-42F5-80EE-F93299EADCD7}" type="doc">
      <dgm:prSet loTypeId="urn:microsoft.com/office/officeart/2005/8/layout/default" loCatId="list" qsTypeId="urn:microsoft.com/office/officeart/2005/8/quickstyle/simple2" qsCatId="simple" csTypeId="urn:microsoft.com/office/officeart/2005/8/colors/colorful2" csCatId="colorful"/>
      <dgm:spPr/>
      <dgm:t>
        <a:bodyPr/>
        <a:lstStyle/>
        <a:p>
          <a:endParaRPr lang="en-US"/>
        </a:p>
      </dgm:t>
    </dgm:pt>
    <dgm:pt modelId="{2A3BF918-0F15-4181-9914-5DCABB6565E4}">
      <dgm:prSet/>
      <dgm:spPr/>
      <dgm:t>
        <a:bodyPr/>
        <a:lstStyle/>
        <a:p>
          <a:r>
            <a:rPr lang="en-GB"/>
            <a:t>Registration</a:t>
          </a:r>
          <a:endParaRPr lang="en-US"/>
        </a:p>
      </dgm:t>
    </dgm:pt>
    <dgm:pt modelId="{A66ECA04-5F0E-48A3-A69D-BA90A050080B}" type="parTrans" cxnId="{CCB9E8E2-2AFA-43C9-A011-2838049B15B3}">
      <dgm:prSet/>
      <dgm:spPr/>
      <dgm:t>
        <a:bodyPr/>
        <a:lstStyle/>
        <a:p>
          <a:endParaRPr lang="en-US"/>
        </a:p>
      </dgm:t>
    </dgm:pt>
    <dgm:pt modelId="{FC586F85-5C07-47AB-B749-44635735D1E5}" type="sibTrans" cxnId="{CCB9E8E2-2AFA-43C9-A011-2838049B15B3}">
      <dgm:prSet/>
      <dgm:spPr/>
      <dgm:t>
        <a:bodyPr/>
        <a:lstStyle/>
        <a:p>
          <a:endParaRPr lang="en-US"/>
        </a:p>
      </dgm:t>
    </dgm:pt>
    <dgm:pt modelId="{47DF51E0-9273-44F9-9941-4A8E8F37DF17}">
      <dgm:prSet/>
      <dgm:spPr/>
      <dgm:t>
        <a:bodyPr/>
        <a:lstStyle/>
        <a:p>
          <a:r>
            <a:rPr lang="en-GB"/>
            <a:t>Read, Write Inc</a:t>
          </a:r>
          <a:endParaRPr lang="en-US"/>
        </a:p>
      </dgm:t>
    </dgm:pt>
    <dgm:pt modelId="{957F63B2-4104-4E75-87C8-B7C36228E6D6}" type="parTrans" cxnId="{B7370E4A-3BFB-4DED-A811-C0D4C45F3D00}">
      <dgm:prSet/>
      <dgm:spPr/>
      <dgm:t>
        <a:bodyPr/>
        <a:lstStyle/>
        <a:p>
          <a:endParaRPr lang="en-US"/>
        </a:p>
      </dgm:t>
    </dgm:pt>
    <dgm:pt modelId="{8697A3F1-B253-41D9-A3B5-6DB2305032B2}" type="sibTrans" cxnId="{B7370E4A-3BFB-4DED-A811-C0D4C45F3D00}">
      <dgm:prSet/>
      <dgm:spPr/>
      <dgm:t>
        <a:bodyPr/>
        <a:lstStyle/>
        <a:p>
          <a:endParaRPr lang="en-US"/>
        </a:p>
      </dgm:t>
    </dgm:pt>
    <dgm:pt modelId="{79BB7691-51B9-4F06-9F4B-CC25F38CEB39}">
      <dgm:prSet/>
      <dgm:spPr/>
      <dgm:t>
        <a:bodyPr/>
        <a:lstStyle/>
        <a:p>
          <a:r>
            <a:rPr lang="en-GB"/>
            <a:t>Work and play</a:t>
          </a:r>
          <a:endParaRPr lang="en-US"/>
        </a:p>
      </dgm:t>
    </dgm:pt>
    <dgm:pt modelId="{1B90A83C-8399-431C-AD81-E517AF1921A5}" type="parTrans" cxnId="{A981F747-2B5B-4AB7-B451-0A7E64FC555A}">
      <dgm:prSet/>
      <dgm:spPr/>
      <dgm:t>
        <a:bodyPr/>
        <a:lstStyle/>
        <a:p>
          <a:endParaRPr lang="en-US"/>
        </a:p>
      </dgm:t>
    </dgm:pt>
    <dgm:pt modelId="{56699319-D08E-4DD3-8189-52345930F677}" type="sibTrans" cxnId="{A981F747-2B5B-4AB7-B451-0A7E64FC555A}">
      <dgm:prSet/>
      <dgm:spPr/>
      <dgm:t>
        <a:bodyPr/>
        <a:lstStyle/>
        <a:p>
          <a:endParaRPr lang="en-US"/>
        </a:p>
      </dgm:t>
    </dgm:pt>
    <dgm:pt modelId="{5927A0F6-98DC-4B22-A13C-C2AAA2B6696F}">
      <dgm:prSet/>
      <dgm:spPr/>
      <dgm:t>
        <a:bodyPr/>
        <a:lstStyle/>
        <a:p>
          <a:r>
            <a:rPr lang="en-GB"/>
            <a:t>Mathematics</a:t>
          </a:r>
          <a:endParaRPr lang="en-US"/>
        </a:p>
      </dgm:t>
    </dgm:pt>
    <dgm:pt modelId="{69201D79-86EA-4B8B-B6C9-1BDB84A48F91}" type="parTrans" cxnId="{C544AE4F-969A-414D-8022-B159D8648E5F}">
      <dgm:prSet/>
      <dgm:spPr/>
      <dgm:t>
        <a:bodyPr/>
        <a:lstStyle/>
        <a:p>
          <a:endParaRPr lang="en-US"/>
        </a:p>
      </dgm:t>
    </dgm:pt>
    <dgm:pt modelId="{4238AE18-8356-4BC7-9C51-0B2693E39B58}" type="sibTrans" cxnId="{C544AE4F-969A-414D-8022-B159D8648E5F}">
      <dgm:prSet/>
      <dgm:spPr/>
      <dgm:t>
        <a:bodyPr/>
        <a:lstStyle/>
        <a:p>
          <a:endParaRPr lang="en-US"/>
        </a:p>
      </dgm:t>
    </dgm:pt>
    <dgm:pt modelId="{F0276D51-C28D-4D12-9EB0-81E7FE09DAB5}">
      <dgm:prSet/>
      <dgm:spPr/>
      <dgm:t>
        <a:bodyPr/>
        <a:lstStyle/>
        <a:p>
          <a:r>
            <a:rPr lang="en-GB"/>
            <a:t>Lunchtime</a:t>
          </a:r>
          <a:endParaRPr lang="en-US"/>
        </a:p>
      </dgm:t>
    </dgm:pt>
    <dgm:pt modelId="{F9CF4306-2311-4723-BE81-4ADB60F40315}" type="parTrans" cxnId="{EE3D6CD6-D708-4D5D-BE7A-75652E0C63FD}">
      <dgm:prSet/>
      <dgm:spPr/>
      <dgm:t>
        <a:bodyPr/>
        <a:lstStyle/>
        <a:p>
          <a:endParaRPr lang="en-US"/>
        </a:p>
      </dgm:t>
    </dgm:pt>
    <dgm:pt modelId="{A95FC3AE-84D2-4A86-A6AA-40C84338BAE8}" type="sibTrans" cxnId="{EE3D6CD6-D708-4D5D-BE7A-75652E0C63FD}">
      <dgm:prSet/>
      <dgm:spPr/>
      <dgm:t>
        <a:bodyPr/>
        <a:lstStyle/>
        <a:p>
          <a:endParaRPr lang="en-US"/>
        </a:p>
      </dgm:t>
    </dgm:pt>
    <dgm:pt modelId="{074B43CB-7526-42C5-AAC5-C3769CC6CD6B}">
      <dgm:prSet/>
      <dgm:spPr/>
      <dgm:t>
        <a:bodyPr/>
        <a:lstStyle/>
        <a:p>
          <a:r>
            <a:rPr lang="en-GB"/>
            <a:t>Discovery time</a:t>
          </a:r>
          <a:endParaRPr lang="en-US"/>
        </a:p>
      </dgm:t>
    </dgm:pt>
    <dgm:pt modelId="{00403C3B-E653-4F4C-A528-551C78190552}" type="parTrans" cxnId="{02784883-6575-41EC-91C5-794284EFD97E}">
      <dgm:prSet/>
      <dgm:spPr/>
      <dgm:t>
        <a:bodyPr/>
        <a:lstStyle/>
        <a:p>
          <a:endParaRPr lang="en-US"/>
        </a:p>
      </dgm:t>
    </dgm:pt>
    <dgm:pt modelId="{4A155547-ABCB-40ED-9E68-7780FB61679E}" type="sibTrans" cxnId="{02784883-6575-41EC-91C5-794284EFD97E}">
      <dgm:prSet/>
      <dgm:spPr/>
      <dgm:t>
        <a:bodyPr/>
        <a:lstStyle/>
        <a:p>
          <a:endParaRPr lang="en-US"/>
        </a:p>
      </dgm:t>
    </dgm:pt>
    <dgm:pt modelId="{4C125629-26F8-4615-A17B-8F41804154EE}">
      <dgm:prSet/>
      <dgm:spPr/>
      <dgm:t>
        <a:bodyPr/>
        <a:lstStyle/>
        <a:p>
          <a:r>
            <a:rPr lang="en-GB"/>
            <a:t>Work and play</a:t>
          </a:r>
          <a:endParaRPr lang="en-US"/>
        </a:p>
      </dgm:t>
    </dgm:pt>
    <dgm:pt modelId="{BC47E900-2F98-47CA-A9B6-35FE4CFAE2EC}" type="parTrans" cxnId="{80A7C73D-2A87-4481-863D-D5C6328E8CC8}">
      <dgm:prSet/>
      <dgm:spPr/>
      <dgm:t>
        <a:bodyPr/>
        <a:lstStyle/>
        <a:p>
          <a:endParaRPr lang="en-US"/>
        </a:p>
      </dgm:t>
    </dgm:pt>
    <dgm:pt modelId="{C883196D-191F-4BB2-A8AF-A911419298AD}" type="sibTrans" cxnId="{80A7C73D-2A87-4481-863D-D5C6328E8CC8}">
      <dgm:prSet/>
      <dgm:spPr/>
      <dgm:t>
        <a:bodyPr/>
        <a:lstStyle/>
        <a:p>
          <a:endParaRPr lang="en-US"/>
        </a:p>
      </dgm:t>
    </dgm:pt>
    <dgm:pt modelId="{AF0D5BD8-EE06-45EB-9588-085151C2EE32}">
      <dgm:prSet/>
      <dgm:spPr/>
      <dgm:t>
        <a:bodyPr/>
        <a:lstStyle/>
        <a:p>
          <a:r>
            <a:rPr lang="en-GB"/>
            <a:t>Story time</a:t>
          </a:r>
          <a:endParaRPr lang="en-US"/>
        </a:p>
      </dgm:t>
    </dgm:pt>
    <dgm:pt modelId="{7F28D10A-CEBF-4F35-BD86-701D26AED9C8}" type="parTrans" cxnId="{274AF901-49F4-4818-AF00-631338DE49CB}">
      <dgm:prSet/>
      <dgm:spPr/>
      <dgm:t>
        <a:bodyPr/>
        <a:lstStyle/>
        <a:p>
          <a:endParaRPr lang="en-US"/>
        </a:p>
      </dgm:t>
    </dgm:pt>
    <dgm:pt modelId="{2AC93997-C05F-471E-A3F3-06F57476AF5D}" type="sibTrans" cxnId="{274AF901-49F4-4818-AF00-631338DE49CB}">
      <dgm:prSet/>
      <dgm:spPr/>
      <dgm:t>
        <a:bodyPr/>
        <a:lstStyle/>
        <a:p>
          <a:endParaRPr lang="en-US"/>
        </a:p>
      </dgm:t>
    </dgm:pt>
    <dgm:pt modelId="{06A195ED-F973-407B-A160-71CEEE314AD7}">
      <dgm:prSet/>
      <dgm:spPr/>
      <dgm:t>
        <a:bodyPr/>
        <a:lstStyle/>
        <a:p>
          <a:r>
            <a:rPr lang="en-GB"/>
            <a:t>Home time</a:t>
          </a:r>
          <a:endParaRPr lang="en-US"/>
        </a:p>
      </dgm:t>
    </dgm:pt>
    <dgm:pt modelId="{E62C7C48-1ADE-408D-B0D3-B753517DA1FE}" type="parTrans" cxnId="{165819F0-DC67-4BA2-BD86-FD42C27A286A}">
      <dgm:prSet/>
      <dgm:spPr/>
      <dgm:t>
        <a:bodyPr/>
        <a:lstStyle/>
        <a:p>
          <a:endParaRPr lang="en-US"/>
        </a:p>
      </dgm:t>
    </dgm:pt>
    <dgm:pt modelId="{F7B020F6-06C4-4F1A-BC44-D601857A8D2B}" type="sibTrans" cxnId="{165819F0-DC67-4BA2-BD86-FD42C27A286A}">
      <dgm:prSet/>
      <dgm:spPr/>
      <dgm:t>
        <a:bodyPr/>
        <a:lstStyle/>
        <a:p>
          <a:endParaRPr lang="en-US"/>
        </a:p>
      </dgm:t>
    </dgm:pt>
    <dgm:pt modelId="{3467B70E-46DE-465A-95BB-B2F69273B76E}" type="pres">
      <dgm:prSet presAssocID="{7783DB74-F4AA-42F5-80EE-F93299EADCD7}" presName="diagram" presStyleCnt="0">
        <dgm:presLayoutVars>
          <dgm:dir/>
          <dgm:resizeHandles val="exact"/>
        </dgm:presLayoutVars>
      </dgm:prSet>
      <dgm:spPr/>
    </dgm:pt>
    <dgm:pt modelId="{F15467E8-4D0A-4227-8F8E-411455BE270E}" type="pres">
      <dgm:prSet presAssocID="{2A3BF918-0F15-4181-9914-5DCABB6565E4}" presName="node" presStyleLbl="node1" presStyleIdx="0" presStyleCnt="9">
        <dgm:presLayoutVars>
          <dgm:bulletEnabled val="1"/>
        </dgm:presLayoutVars>
      </dgm:prSet>
      <dgm:spPr/>
    </dgm:pt>
    <dgm:pt modelId="{8B1C32BC-B989-4D4D-8115-3152FDF0B1F3}" type="pres">
      <dgm:prSet presAssocID="{FC586F85-5C07-47AB-B749-44635735D1E5}" presName="sibTrans" presStyleCnt="0"/>
      <dgm:spPr/>
    </dgm:pt>
    <dgm:pt modelId="{3BBD16D4-4343-40B8-8DEB-20EF3EC732D6}" type="pres">
      <dgm:prSet presAssocID="{47DF51E0-9273-44F9-9941-4A8E8F37DF17}" presName="node" presStyleLbl="node1" presStyleIdx="1" presStyleCnt="9">
        <dgm:presLayoutVars>
          <dgm:bulletEnabled val="1"/>
        </dgm:presLayoutVars>
      </dgm:prSet>
      <dgm:spPr/>
    </dgm:pt>
    <dgm:pt modelId="{3FF150E2-DCE4-4587-A0BB-E2C8E93B03C7}" type="pres">
      <dgm:prSet presAssocID="{8697A3F1-B253-41D9-A3B5-6DB2305032B2}" presName="sibTrans" presStyleCnt="0"/>
      <dgm:spPr/>
    </dgm:pt>
    <dgm:pt modelId="{362D05E2-D421-47C0-AC6B-DCFAA72BC11C}" type="pres">
      <dgm:prSet presAssocID="{79BB7691-51B9-4F06-9F4B-CC25F38CEB39}" presName="node" presStyleLbl="node1" presStyleIdx="2" presStyleCnt="9">
        <dgm:presLayoutVars>
          <dgm:bulletEnabled val="1"/>
        </dgm:presLayoutVars>
      </dgm:prSet>
      <dgm:spPr/>
    </dgm:pt>
    <dgm:pt modelId="{F169F09F-3AD3-49F0-A43D-E62080F080DE}" type="pres">
      <dgm:prSet presAssocID="{56699319-D08E-4DD3-8189-52345930F677}" presName="sibTrans" presStyleCnt="0"/>
      <dgm:spPr/>
    </dgm:pt>
    <dgm:pt modelId="{ECAB8E13-98DF-4AA8-ADD8-1B31B24AF2CB}" type="pres">
      <dgm:prSet presAssocID="{5927A0F6-98DC-4B22-A13C-C2AAA2B6696F}" presName="node" presStyleLbl="node1" presStyleIdx="3" presStyleCnt="9">
        <dgm:presLayoutVars>
          <dgm:bulletEnabled val="1"/>
        </dgm:presLayoutVars>
      </dgm:prSet>
      <dgm:spPr/>
    </dgm:pt>
    <dgm:pt modelId="{633E66A3-0D6B-4BFA-B35A-1897C08C9A45}" type="pres">
      <dgm:prSet presAssocID="{4238AE18-8356-4BC7-9C51-0B2693E39B58}" presName="sibTrans" presStyleCnt="0"/>
      <dgm:spPr/>
    </dgm:pt>
    <dgm:pt modelId="{296B4B14-D7BE-42B3-9333-23FDC53A13C8}" type="pres">
      <dgm:prSet presAssocID="{F0276D51-C28D-4D12-9EB0-81E7FE09DAB5}" presName="node" presStyleLbl="node1" presStyleIdx="4" presStyleCnt="9">
        <dgm:presLayoutVars>
          <dgm:bulletEnabled val="1"/>
        </dgm:presLayoutVars>
      </dgm:prSet>
      <dgm:spPr/>
    </dgm:pt>
    <dgm:pt modelId="{312D0E17-3B30-45A5-AE06-7C7227BD47D5}" type="pres">
      <dgm:prSet presAssocID="{A95FC3AE-84D2-4A86-A6AA-40C84338BAE8}" presName="sibTrans" presStyleCnt="0"/>
      <dgm:spPr/>
    </dgm:pt>
    <dgm:pt modelId="{A5CDA13B-86DE-4CC3-811C-CDC252924D20}" type="pres">
      <dgm:prSet presAssocID="{074B43CB-7526-42C5-AAC5-C3769CC6CD6B}" presName="node" presStyleLbl="node1" presStyleIdx="5" presStyleCnt="9">
        <dgm:presLayoutVars>
          <dgm:bulletEnabled val="1"/>
        </dgm:presLayoutVars>
      </dgm:prSet>
      <dgm:spPr/>
    </dgm:pt>
    <dgm:pt modelId="{4B8F5037-C5C1-48EE-90BB-2C7ECD46186B}" type="pres">
      <dgm:prSet presAssocID="{4A155547-ABCB-40ED-9E68-7780FB61679E}" presName="sibTrans" presStyleCnt="0"/>
      <dgm:spPr/>
    </dgm:pt>
    <dgm:pt modelId="{A1D4A7F7-D081-47BC-82CA-35BC5D565E54}" type="pres">
      <dgm:prSet presAssocID="{4C125629-26F8-4615-A17B-8F41804154EE}" presName="node" presStyleLbl="node1" presStyleIdx="6" presStyleCnt="9">
        <dgm:presLayoutVars>
          <dgm:bulletEnabled val="1"/>
        </dgm:presLayoutVars>
      </dgm:prSet>
      <dgm:spPr/>
    </dgm:pt>
    <dgm:pt modelId="{950111F4-55EA-4673-9A8E-53BC8BBFB7CE}" type="pres">
      <dgm:prSet presAssocID="{C883196D-191F-4BB2-A8AF-A911419298AD}" presName="sibTrans" presStyleCnt="0"/>
      <dgm:spPr/>
    </dgm:pt>
    <dgm:pt modelId="{D1DAE74D-3C39-41AD-A55F-CBFEB28B6CD3}" type="pres">
      <dgm:prSet presAssocID="{AF0D5BD8-EE06-45EB-9588-085151C2EE32}" presName="node" presStyleLbl="node1" presStyleIdx="7" presStyleCnt="9">
        <dgm:presLayoutVars>
          <dgm:bulletEnabled val="1"/>
        </dgm:presLayoutVars>
      </dgm:prSet>
      <dgm:spPr/>
    </dgm:pt>
    <dgm:pt modelId="{EE78489E-ED84-4C17-9786-1D6D67B3E0FF}" type="pres">
      <dgm:prSet presAssocID="{2AC93997-C05F-471E-A3F3-06F57476AF5D}" presName="sibTrans" presStyleCnt="0"/>
      <dgm:spPr/>
    </dgm:pt>
    <dgm:pt modelId="{10EBFF3C-229D-4C85-B0B3-50678B14353A}" type="pres">
      <dgm:prSet presAssocID="{06A195ED-F973-407B-A160-71CEEE314AD7}" presName="node" presStyleLbl="node1" presStyleIdx="8" presStyleCnt="9">
        <dgm:presLayoutVars>
          <dgm:bulletEnabled val="1"/>
        </dgm:presLayoutVars>
      </dgm:prSet>
      <dgm:spPr/>
    </dgm:pt>
  </dgm:ptLst>
  <dgm:cxnLst>
    <dgm:cxn modelId="{7DCA7801-8D5F-4CF3-AB54-F5871615670E}" type="presOf" srcId="{F0276D51-C28D-4D12-9EB0-81E7FE09DAB5}" destId="{296B4B14-D7BE-42B3-9333-23FDC53A13C8}" srcOrd="0" destOrd="0" presId="urn:microsoft.com/office/officeart/2005/8/layout/default"/>
    <dgm:cxn modelId="{274AF901-49F4-4818-AF00-631338DE49CB}" srcId="{7783DB74-F4AA-42F5-80EE-F93299EADCD7}" destId="{AF0D5BD8-EE06-45EB-9588-085151C2EE32}" srcOrd="7" destOrd="0" parTransId="{7F28D10A-CEBF-4F35-BD86-701D26AED9C8}" sibTransId="{2AC93997-C05F-471E-A3F3-06F57476AF5D}"/>
    <dgm:cxn modelId="{01687018-95ED-407D-BF6D-01F02BC96660}" type="presOf" srcId="{5927A0F6-98DC-4B22-A13C-C2AAA2B6696F}" destId="{ECAB8E13-98DF-4AA8-ADD8-1B31B24AF2CB}" srcOrd="0" destOrd="0" presId="urn:microsoft.com/office/officeart/2005/8/layout/default"/>
    <dgm:cxn modelId="{CEECCC3A-60B2-459E-9339-D5D60111C629}" type="presOf" srcId="{2A3BF918-0F15-4181-9914-5DCABB6565E4}" destId="{F15467E8-4D0A-4227-8F8E-411455BE270E}" srcOrd="0" destOrd="0" presId="urn:microsoft.com/office/officeart/2005/8/layout/default"/>
    <dgm:cxn modelId="{80A7C73D-2A87-4481-863D-D5C6328E8CC8}" srcId="{7783DB74-F4AA-42F5-80EE-F93299EADCD7}" destId="{4C125629-26F8-4615-A17B-8F41804154EE}" srcOrd="6" destOrd="0" parTransId="{BC47E900-2F98-47CA-A9B6-35FE4CFAE2EC}" sibTransId="{C883196D-191F-4BB2-A8AF-A911419298AD}"/>
    <dgm:cxn modelId="{A981F747-2B5B-4AB7-B451-0A7E64FC555A}" srcId="{7783DB74-F4AA-42F5-80EE-F93299EADCD7}" destId="{79BB7691-51B9-4F06-9F4B-CC25F38CEB39}" srcOrd="2" destOrd="0" parTransId="{1B90A83C-8399-431C-AD81-E517AF1921A5}" sibTransId="{56699319-D08E-4DD3-8189-52345930F677}"/>
    <dgm:cxn modelId="{B7370E4A-3BFB-4DED-A811-C0D4C45F3D00}" srcId="{7783DB74-F4AA-42F5-80EE-F93299EADCD7}" destId="{47DF51E0-9273-44F9-9941-4A8E8F37DF17}" srcOrd="1" destOrd="0" parTransId="{957F63B2-4104-4E75-87C8-B7C36228E6D6}" sibTransId="{8697A3F1-B253-41D9-A3B5-6DB2305032B2}"/>
    <dgm:cxn modelId="{BB01A86F-107D-4A24-9585-E92D6C0C490E}" type="presOf" srcId="{79BB7691-51B9-4F06-9F4B-CC25F38CEB39}" destId="{362D05E2-D421-47C0-AC6B-DCFAA72BC11C}" srcOrd="0" destOrd="0" presId="urn:microsoft.com/office/officeart/2005/8/layout/default"/>
    <dgm:cxn modelId="{C544AE4F-969A-414D-8022-B159D8648E5F}" srcId="{7783DB74-F4AA-42F5-80EE-F93299EADCD7}" destId="{5927A0F6-98DC-4B22-A13C-C2AAA2B6696F}" srcOrd="3" destOrd="0" parTransId="{69201D79-86EA-4B8B-B6C9-1BDB84A48F91}" sibTransId="{4238AE18-8356-4BC7-9C51-0B2693E39B58}"/>
    <dgm:cxn modelId="{108E5778-2B37-4541-B6BD-B56247A1DD48}" type="presOf" srcId="{7783DB74-F4AA-42F5-80EE-F93299EADCD7}" destId="{3467B70E-46DE-465A-95BB-B2F69273B76E}" srcOrd="0" destOrd="0" presId="urn:microsoft.com/office/officeart/2005/8/layout/default"/>
    <dgm:cxn modelId="{02784883-6575-41EC-91C5-794284EFD97E}" srcId="{7783DB74-F4AA-42F5-80EE-F93299EADCD7}" destId="{074B43CB-7526-42C5-AAC5-C3769CC6CD6B}" srcOrd="5" destOrd="0" parTransId="{00403C3B-E653-4F4C-A528-551C78190552}" sibTransId="{4A155547-ABCB-40ED-9E68-7780FB61679E}"/>
    <dgm:cxn modelId="{38E6CAA5-93E6-43B7-9CB8-20048336F762}" type="presOf" srcId="{47DF51E0-9273-44F9-9941-4A8E8F37DF17}" destId="{3BBD16D4-4343-40B8-8DEB-20EF3EC732D6}" srcOrd="0" destOrd="0" presId="urn:microsoft.com/office/officeart/2005/8/layout/default"/>
    <dgm:cxn modelId="{B885ECA6-4919-4BA6-88E5-CEE3DAE3CA6C}" type="presOf" srcId="{4C125629-26F8-4615-A17B-8F41804154EE}" destId="{A1D4A7F7-D081-47BC-82CA-35BC5D565E54}" srcOrd="0" destOrd="0" presId="urn:microsoft.com/office/officeart/2005/8/layout/default"/>
    <dgm:cxn modelId="{AFAC44C3-A0EF-43FA-A2C2-81E0C32EBB93}" type="presOf" srcId="{06A195ED-F973-407B-A160-71CEEE314AD7}" destId="{10EBFF3C-229D-4C85-B0B3-50678B14353A}" srcOrd="0" destOrd="0" presId="urn:microsoft.com/office/officeart/2005/8/layout/default"/>
    <dgm:cxn modelId="{C3B49ACC-63A6-4D68-948F-96D52270C1DF}" type="presOf" srcId="{074B43CB-7526-42C5-AAC5-C3769CC6CD6B}" destId="{A5CDA13B-86DE-4CC3-811C-CDC252924D20}" srcOrd="0" destOrd="0" presId="urn:microsoft.com/office/officeart/2005/8/layout/default"/>
    <dgm:cxn modelId="{EE3D6CD6-D708-4D5D-BE7A-75652E0C63FD}" srcId="{7783DB74-F4AA-42F5-80EE-F93299EADCD7}" destId="{F0276D51-C28D-4D12-9EB0-81E7FE09DAB5}" srcOrd="4" destOrd="0" parTransId="{F9CF4306-2311-4723-BE81-4ADB60F40315}" sibTransId="{A95FC3AE-84D2-4A86-A6AA-40C84338BAE8}"/>
    <dgm:cxn modelId="{B7F341DA-5AA5-4C8F-AA12-2AF5A2CBF782}" type="presOf" srcId="{AF0D5BD8-EE06-45EB-9588-085151C2EE32}" destId="{D1DAE74D-3C39-41AD-A55F-CBFEB28B6CD3}" srcOrd="0" destOrd="0" presId="urn:microsoft.com/office/officeart/2005/8/layout/default"/>
    <dgm:cxn modelId="{CCB9E8E2-2AFA-43C9-A011-2838049B15B3}" srcId="{7783DB74-F4AA-42F5-80EE-F93299EADCD7}" destId="{2A3BF918-0F15-4181-9914-5DCABB6565E4}" srcOrd="0" destOrd="0" parTransId="{A66ECA04-5F0E-48A3-A69D-BA90A050080B}" sibTransId="{FC586F85-5C07-47AB-B749-44635735D1E5}"/>
    <dgm:cxn modelId="{165819F0-DC67-4BA2-BD86-FD42C27A286A}" srcId="{7783DB74-F4AA-42F5-80EE-F93299EADCD7}" destId="{06A195ED-F973-407B-A160-71CEEE314AD7}" srcOrd="8" destOrd="0" parTransId="{E62C7C48-1ADE-408D-B0D3-B753517DA1FE}" sibTransId="{F7B020F6-06C4-4F1A-BC44-D601857A8D2B}"/>
    <dgm:cxn modelId="{931C1CB2-2A41-46F6-A545-A5D5756B1F96}" type="presParOf" srcId="{3467B70E-46DE-465A-95BB-B2F69273B76E}" destId="{F15467E8-4D0A-4227-8F8E-411455BE270E}" srcOrd="0" destOrd="0" presId="urn:microsoft.com/office/officeart/2005/8/layout/default"/>
    <dgm:cxn modelId="{66AA2DC3-AF08-46E1-82C1-BAFC6D63356B}" type="presParOf" srcId="{3467B70E-46DE-465A-95BB-B2F69273B76E}" destId="{8B1C32BC-B989-4D4D-8115-3152FDF0B1F3}" srcOrd="1" destOrd="0" presId="urn:microsoft.com/office/officeart/2005/8/layout/default"/>
    <dgm:cxn modelId="{254502C2-AB35-49B9-A2D4-5D19EF6B7063}" type="presParOf" srcId="{3467B70E-46DE-465A-95BB-B2F69273B76E}" destId="{3BBD16D4-4343-40B8-8DEB-20EF3EC732D6}" srcOrd="2" destOrd="0" presId="urn:microsoft.com/office/officeart/2005/8/layout/default"/>
    <dgm:cxn modelId="{87145A5E-1EC5-4424-A6EF-D4BEA82CCCA6}" type="presParOf" srcId="{3467B70E-46DE-465A-95BB-B2F69273B76E}" destId="{3FF150E2-DCE4-4587-A0BB-E2C8E93B03C7}" srcOrd="3" destOrd="0" presId="urn:microsoft.com/office/officeart/2005/8/layout/default"/>
    <dgm:cxn modelId="{E5B8C2C6-3019-4ACA-B563-054EE35A6FC6}" type="presParOf" srcId="{3467B70E-46DE-465A-95BB-B2F69273B76E}" destId="{362D05E2-D421-47C0-AC6B-DCFAA72BC11C}" srcOrd="4" destOrd="0" presId="urn:microsoft.com/office/officeart/2005/8/layout/default"/>
    <dgm:cxn modelId="{1B321181-C12B-4C93-B8AE-0894BC00865E}" type="presParOf" srcId="{3467B70E-46DE-465A-95BB-B2F69273B76E}" destId="{F169F09F-3AD3-49F0-A43D-E62080F080DE}" srcOrd="5" destOrd="0" presId="urn:microsoft.com/office/officeart/2005/8/layout/default"/>
    <dgm:cxn modelId="{80B92062-E3F8-4441-A41C-F91C5BE13A43}" type="presParOf" srcId="{3467B70E-46DE-465A-95BB-B2F69273B76E}" destId="{ECAB8E13-98DF-4AA8-ADD8-1B31B24AF2CB}" srcOrd="6" destOrd="0" presId="urn:microsoft.com/office/officeart/2005/8/layout/default"/>
    <dgm:cxn modelId="{CDBAED99-CA35-4E1E-AEBB-BEB3B67964A6}" type="presParOf" srcId="{3467B70E-46DE-465A-95BB-B2F69273B76E}" destId="{633E66A3-0D6B-4BFA-B35A-1897C08C9A45}" srcOrd="7" destOrd="0" presId="urn:microsoft.com/office/officeart/2005/8/layout/default"/>
    <dgm:cxn modelId="{5D439BD6-5F69-491E-9C88-13C9B322A249}" type="presParOf" srcId="{3467B70E-46DE-465A-95BB-B2F69273B76E}" destId="{296B4B14-D7BE-42B3-9333-23FDC53A13C8}" srcOrd="8" destOrd="0" presId="urn:microsoft.com/office/officeart/2005/8/layout/default"/>
    <dgm:cxn modelId="{E25684DB-D40A-48C2-9BD9-F1784A7C09FC}" type="presParOf" srcId="{3467B70E-46DE-465A-95BB-B2F69273B76E}" destId="{312D0E17-3B30-45A5-AE06-7C7227BD47D5}" srcOrd="9" destOrd="0" presId="urn:microsoft.com/office/officeart/2005/8/layout/default"/>
    <dgm:cxn modelId="{E3A6DA77-391B-4E39-91BB-25182B89F2C6}" type="presParOf" srcId="{3467B70E-46DE-465A-95BB-B2F69273B76E}" destId="{A5CDA13B-86DE-4CC3-811C-CDC252924D20}" srcOrd="10" destOrd="0" presId="urn:microsoft.com/office/officeart/2005/8/layout/default"/>
    <dgm:cxn modelId="{53C22654-9DBC-4149-8732-4E79A8AB8B11}" type="presParOf" srcId="{3467B70E-46DE-465A-95BB-B2F69273B76E}" destId="{4B8F5037-C5C1-48EE-90BB-2C7ECD46186B}" srcOrd="11" destOrd="0" presId="urn:microsoft.com/office/officeart/2005/8/layout/default"/>
    <dgm:cxn modelId="{56EB7D51-D13A-4362-A11F-464724CA1CBD}" type="presParOf" srcId="{3467B70E-46DE-465A-95BB-B2F69273B76E}" destId="{A1D4A7F7-D081-47BC-82CA-35BC5D565E54}" srcOrd="12" destOrd="0" presId="urn:microsoft.com/office/officeart/2005/8/layout/default"/>
    <dgm:cxn modelId="{3C764315-8BED-4695-B74E-A52262413B17}" type="presParOf" srcId="{3467B70E-46DE-465A-95BB-B2F69273B76E}" destId="{950111F4-55EA-4673-9A8E-53BC8BBFB7CE}" srcOrd="13" destOrd="0" presId="urn:microsoft.com/office/officeart/2005/8/layout/default"/>
    <dgm:cxn modelId="{3FB9730B-8EC8-4518-B046-0EF19BDC30BD}" type="presParOf" srcId="{3467B70E-46DE-465A-95BB-B2F69273B76E}" destId="{D1DAE74D-3C39-41AD-A55F-CBFEB28B6CD3}" srcOrd="14" destOrd="0" presId="urn:microsoft.com/office/officeart/2005/8/layout/default"/>
    <dgm:cxn modelId="{0C8712EA-6F12-4D4E-B7D5-D772D7FD6306}" type="presParOf" srcId="{3467B70E-46DE-465A-95BB-B2F69273B76E}" destId="{EE78489E-ED84-4C17-9786-1D6D67B3E0FF}" srcOrd="15" destOrd="0" presId="urn:microsoft.com/office/officeart/2005/8/layout/default"/>
    <dgm:cxn modelId="{0D03ED28-C197-4AFB-8523-C12D80621AA8}" type="presParOf" srcId="{3467B70E-46DE-465A-95BB-B2F69273B76E}" destId="{10EBFF3C-229D-4C85-B0B3-50678B14353A}"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5CCC89-6938-407C-B23A-50B3D1C91C12}"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D78BFF99-761C-48EB-AA1E-92A4857D7A7A}">
      <dgm:prSet/>
      <dgm:spPr/>
      <dgm:t>
        <a:bodyPr/>
        <a:lstStyle/>
        <a:p>
          <a:r>
            <a:rPr lang="en-GB"/>
            <a:t>Each week your child will receive a reading book with no words to take </a:t>
          </a:r>
          <a:r>
            <a:rPr lang="en-GB">
              <a:latin typeface="Arial Nova"/>
            </a:rPr>
            <a:t>home</a:t>
          </a:r>
          <a:r>
            <a:rPr lang="en-GB"/>
            <a:t>.</a:t>
          </a:r>
          <a:endParaRPr lang="en-US"/>
        </a:p>
      </dgm:t>
    </dgm:pt>
    <dgm:pt modelId="{678C9C16-3363-4BDE-8EFE-051DF60740A4}" type="parTrans" cxnId="{859C8501-7FF2-4BA5-90E2-1119D7D88A45}">
      <dgm:prSet/>
      <dgm:spPr/>
      <dgm:t>
        <a:bodyPr/>
        <a:lstStyle/>
        <a:p>
          <a:endParaRPr lang="en-US"/>
        </a:p>
      </dgm:t>
    </dgm:pt>
    <dgm:pt modelId="{8E77F34C-DC44-402A-8043-95B56C254B9B}" type="sibTrans" cxnId="{859C8501-7FF2-4BA5-90E2-1119D7D88A45}">
      <dgm:prSet/>
      <dgm:spPr/>
      <dgm:t>
        <a:bodyPr/>
        <a:lstStyle/>
        <a:p>
          <a:endParaRPr lang="en-US"/>
        </a:p>
      </dgm:t>
    </dgm:pt>
    <dgm:pt modelId="{A0EAC25A-C8DD-48F9-B37E-E9F2860BB8D1}">
      <dgm:prSet/>
      <dgm:spPr/>
      <dgm:t>
        <a:bodyPr/>
        <a:lstStyle/>
        <a:p>
          <a:r>
            <a:rPr lang="en-GB"/>
            <a:t>Please write the name of the book in their reading record.</a:t>
          </a:r>
          <a:endParaRPr lang="en-US"/>
        </a:p>
      </dgm:t>
    </dgm:pt>
    <dgm:pt modelId="{C340FA43-7200-423D-B4FB-031136F79909}" type="parTrans" cxnId="{272380E4-3F79-4A2C-ACDC-E6C4B8184789}">
      <dgm:prSet/>
      <dgm:spPr/>
      <dgm:t>
        <a:bodyPr/>
        <a:lstStyle/>
        <a:p>
          <a:endParaRPr lang="en-US"/>
        </a:p>
      </dgm:t>
    </dgm:pt>
    <dgm:pt modelId="{13392E90-BCF6-44D1-8A55-B80597CDD625}" type="sibTrans" cxnId="{272380E4-3F79-4A2C-ACDC-E6C4B8184789}">
      <dgm:prSet/>
      <dgm:spPr/>
      <dgm:t>
        <a:bodyPr/>
        <a:lstStyle/>
        <a:p>
          <a:endParaRPr lang="en-US"/>
        </a:p>
      </dgm:t>
    </dgm:pt>
    <dgm:pt modelId="{71C7E370-8E60-4E51-BA8C-85DBAA13D6CB}">
      <dgm:prSet/>
      <dgm:spPr/>
      <dgm:t>
        <a:bodyPr/>
        <a:lstStyle/>
        <a:p>
          <a:r>
            <a:rPr lang="en-GB"/>
            <a:t>Our aim is for children to read 5 times a week.</a:t>
          </a:r>
          <a:endParaRPr lang="en-US"/>
        </a:p>
      </dgm:t>
    </dgm:pt>
    <dgm:pt modelId="{579162C6-4EF3-443C-940A-DBD7761C0726}" type="parTrans" cxnId="{BCDABFF1-7E23-4DCC-9184-69B2942C0B52}">
      <dgm:prSet/>
      <dgm:spPr/>
      <dgm:t>
        <a:bodyPr/>
        <a:lstStyle/>
        <a:p>
          <a:endParaRPr lang="en-US"/>
        </a:p>
      </dgm:t>
    </dgm:pt>
    <dgm:pt modelId="{7CC01E7C-1217-46F8-9791-BC5A471953E5}" type="sibTrans" cxnId="{BCDABFF1-7E23-4DCC-9184-69B2942C0B52}">
      <dgm:prSet/>
      <dgm:spPr/>
      <dgm:t>
        <a:bodyPr/>
        <a:lstStyle/>
        <a:p>
          <a:endParaRPr lang="en-US"/>
        </a:p>
      </dgm:t>
    </dgm:pt>
    <dgm:pt modelId="{3B3A05E5-9E9B-4D54-A9C9-3774F8AE3C20}">
      <dgm:prSet/>
      <dgm:spPr/>
      <dgm:t>
        <a:bodyPr/>
        <a:lstStyle/>
        <a:p>
          <a:r>
            <a:rPr lang="en-GB"/>
            <a:t>If your child has 5 signatures in their reading record on Friday they will receive a sticker to put on the class reading rocket, if they get 10 stickers they will get a prize.</a:t>
          </a:r>
          <a:endParaRPr lang="en-US"/>
        </a:p>
      </dgm:t>
    </dgm:pt>
    <dgm:pt modelId="{2966C050-2954-4715-A1C6-899892EFB0DD}" type="parTrans" cxnId="{E6C188BA-7DB5-41AE-B503-E9BAA6A60618}">
      <dgm:prSet/>
      <dgm:spPr/>
      <dgm:t>
        <a:bodyPr/>
        <a:lstStyle/>
        <a:p>
          <a:endParaRPr lang="en-US"/>
        </a:p>
      </dgm:t>
    </dgm:pt>
    <dgm:pt modelId="{13632886-A830-446C-B0CE-76D4DBFFE63B}" type="sibTrans" cxnId="{E6C188BA-7DB5-41AE-B503-E9BAA6A60618}">
      <dgm:prSet/>
      <dgm:spPr/>
      <dgm:t>
        <a:bodyPr/>
        <a:lstStyle/>
        <a:p>
          <a:endParaRPr lang="en-US"/>
        </a:p>
      </dgm:t>
    </dgm:pt>
    <dgm:pt modelId="{1B346B66-B517-493E-9DA5-58583F1F0752}">
      <dgm:prSet/>
      <dgm:spPr/>
      <dgm:t>
        <a:bodyPr/>
        <a:lstStyle/>
        <a:p>
          <a:r>
            <a:rPr lang="en-GB"/>
            <a:t>Please make sure your child has their reading record and their reading book in school every day and please look after the book sent home.</a:t>
          </a:r>
          <a:endParaRPr lang="en-US"/>
        </a:p>
      </dgm:t>
    </dgm:pt>
    <dgm:pt modelId="{101BCF13-41E4-4FC9-984A-E31A5A0BE2DE}" type="parTrans" cxnId="{910462CA-C952-4B8D-AA08-26ABB6E04304}">
      <dgm:prSet/>
      <dgm:spPr/>
      <dgm:t>
        <a:bodyPr/>
        <a:lstStyle/>
        <a:p>
          <a:endParaRPr lang="en-US"/>
        </a:p>
      </dgm:t>
    </dgm:pt>
    <dgm:pt modelId="{C9F9953B-00AF-4A5D-A943-FFE3DAC369D3}" type="sibTrans" cxnId="{910462CA-C952-4B8D-AA08-26ABB6E04304}">
      <dgm:prSet/>
      <dgm:spPr/>
      <dgm:t>
        <a:bodyPr/>
        <a:lstStyle/>
        <a:p>
          <a:endParaRPr lang="en-US"/>
        </a:p>
      </dgm:t>
    </dgm:pt>
    <dgm:pt modelId="{32DF2C11-148F-41A6-939E-0F0D979924D2}" type="pres">
      <dgm:prSet presAssocID="{7E5CCC89-6938-407C-B23A-50B3D1C91C12}" presName="linear" presStyleCnt="0">
        <dgm:presLayoutVars>
          <dgm:animLvl val="lvl"/>
          <dgm:resizeHandles val="exact"/>
        </dgm:presLayoutVars>
      </dgm:prSet>
      <dgm:spPr/>
    </dgm:pt>
    <dgm:pt modelId="{46DFFF17-FAE2-47D6-8456-1B58030BA8FE}" type="pres">
      <dgm:prSet presAssocID="{D78BFF99-761C-48EB-AA1E-92A4857D7A7A}" presName="parentText" presStyleLbl="node1" presStyleIdx="0" presStyleCnt="5">
        <dgm:presLayoutVars>
          <dgm:chMax val="0"/>
          <dgm:bulletEnabled val="1"/>
        </dgm:presLayoutVars>
      </dgm:prSet>
      <dgm:spPr/>
    </dgm:pt>
    <dgm:pt modelId="{5F366729-EE03-4656-A212-ECEFC727E047}" type="pres">
      <dgm:prSet presAssocID="{8E77F34C-DC44-402A-8043-95B56C254B9B}" presName="spacer" presStyleCnt="0"/>
      <dgm:spPr/>
    </dgm:pt>
    <dgm:pt modelId="{91D790A5-1B4E-4F8C-97F6-7914C4B9A25C}" type="pres">
      <dgm:prSet presAssocID="{A0EAC25A-C8DD-48F9-B37E-E9F2860BB8D1}" presName="parentText" presStyleLbl="node1" presStyleIdx="1" presStyleCnt="5">
        <dgm:presLayoutVars>
          <dgm:chMax val="0"/>
          <dgm:bulletEnabled val="1"/>
        </dgm:presLayoutVars>
      </dgm:prSet>
      <dgm:spPr/>
    </dgm:pt>
    <dgm:pt modelId="{7CC1CE78-DFB7-42D4-8654-F6DA8AE8CDA4}" type="pres">
      <dgm:prSet presAssocID="{13392E90-BCF6-44D1-8A55-B80597CDD625}" presName="spacer" presStyleCnt="0"/>
      <dgm:spPr/>
    </dgm:pt>
    <dgm:pt modelId="{4A1CCB84-92C6-4415-97C9-55BCD5D57BA0}" type="pres">
      <dgm:prSet presAssocID="{71C7E370-8E60-4E51-BA8C-85DBAA13D6CB}" presName="parentText" presStyleLbl="node1" presStyleIdx="2" presStyleCnt="5">
        <dgm:presLayoutVars>
          <dgm:chMax val="0"/>
          <dgm:bulletEnabled val="1"/>
        </dgm:presLayoutVars>
      </dgm:prSet>
      <dgm:spPr/>
    </dgm:pt>
    <dgm:pt modelId="{DA749749-072D-406A-8D7F-6BE33BCE51FB}" type="pres">
      <dgm:prSet presAssocID="{7CC01E7C-1217-46F8-9791-BC5A471953E5}" presName="spacer" presStyleCnt="0"/>
      <dgm:spPr/>
    </dgm:pt>
    <dgm:pt modelId="{8F962AED-EDDB-4672-A3FD-777FA0A2B12A}" type="pres">
      <dgm:prSet presAssocID="{3B3A05E5-9E9B-4D54-A9C9-3774F8AE3C20}" presName="parentText" presStyleLbl="node1" presStyleIdx="3" presStyleCnt="5">
        <dgm:presLayoutVars>
          <dgm:chMax val="0"/>
          <dgm:bulletEnabled val="1"/>
        </dgm:presLayoutVars>
      </dgm:prSet>
      <dgm:spPr/>
    </dgm:pt>
    <dgm:pt modelId="{D382EAEB-9BA5-4786-918C-8F824EA71854}" type="pres">
      <dgm:prSet presAssocID="{13632886-A830-446C-B0CE-76D4DBFFE63B}" presName="spacer" presStyleCnt="0"/>
      <dgm:spPr/>
    </dgm:pt>
    <dgm:pt modelId="{EA2C5379-4059-459C-A026-3F52BE165E7E}" type="pres">
      <dgm:prSet presAssocID="{1B346B66-B517-493E-9DA5-58583F1F0752}" presName="parentText" presStyleLbl="node1" presStyleIdx="4" presStyleCnt="5">
        <dgm:presLayoutVars>
          <dgm:chMax val="0"/>
          <dgm:bulletEnabled val="1"/>
        </dgm:presLayoutVars>
      </dgm:prSet>
      <dgm:spPr/>
    </dgm:pt>
  </dgm:ptLst>
  <dgm:cxnLst>
    <dgm:cxn modelId="{859C8501-7FF2-4BA5-90E2-1119D7D88A45}" srcId="{7E5CCC89-6938-407C-B23A-50B3D1C91C12}" destId="{D78BFF99-761C-48EB-AA1E-92A4857D7A7A}" srcOrd="0" destOrd="0" parTransId="{678C9C16-3363-4BDE-8EFE-051DF60740A4}" sibTransId="{8E77F34C-DC44-402A-8043-95B56C254B9B}"/>
    <dgm:cxn modelId="{257B3943-824C-4665-9696-9CEFCF7D83A6}" type="presOf" srcId="{1B346B66-B517-493E-9DA5-58583F1F0752}" destId="{EA2C5379-4059-459C-A026-3F52BE165E7E}" srcOrd="0" destOrd="0" presId="urn:microsoft.com/office/officeart/2005/8/layout/vList2"/>
    <dgm:cxn modelId="{89A46D50-CA46-4B4B-A19A-9887AAE69F9D}" type="presOf" srcId="{3B3A05E5-9E9B-4D54-A9C9-3774F8AE3C20}" destId="{8F962AED-EDDB-4672-A3FD-777FA0A2B12A}" srcOrd="0" destOrd="0" presId="urn:microsoft.com/office/officeart/2005/8/layout/vList2"/>
    <dgm:cxn modelId="{8F703D72-5A44-4F76-8960-B76159F895F6}" type="presOf" srcId="{71C7E370-8E60-4E51-BA8C-85DBAA13D6CB}" destId="{4A1CCB84-92C6-4415-97C9-55BCD5D57BA0}" srcOrd="0" destOrd="0" presId="urn:microsoft.com/office/officeart/2005/8/layout/vList2"/>
    <dgm:cxn modelId="{903E62B7-7C23-4FB4-AF88-817D0022688C}" type="presOf" srcId="{D78BFF99-761C-48EB-AA1E-92A4857D7A7A}" destId="{46DFFF17-FAE2-47D6-8456-1B58030BA8FE}" srcOrd="0" destOrd="0" presId="urn:microsoft.com/office/officeart/2005/8/layout/vList2"/>
    <dgm:cxn modelId="{E6C188BA-7DB5-41AE-B503-E9BAA6A60618}" srcId="{7E5CCC89-6938-407C-B23A-50B3D1C91C12}" destId="{3B3A05E5-9E9B-4D54-A9C9-3774F8AE3C20}" srcOrd="3" destOrd="0" parTransId="{2966C050-2954-4715-A1C6-899892EFB0DD}" sibTransId="{13632886-A830-446C-B0CE-76D4DBFFE63B}"/>
    <dgm:cxn modelId="{910462CA-C952-4B8D-AA08-26ABB6E04304}" srcId="{7E5CCC89-6938-407C-B23A-50B3D1C91C12}" destId="{1B346B66-B517-493E-9DA5-58583F1F0752}" srcOrd="4" destOrd="0" parTransId="{101BCF13-41E4-4FC9-984A-E31A5A0BE2DE}" sibTransId="{C9F9953B-00AF-4A5D-A943-FFE3DAC369D3}"/>
    <dgm:cxn modelId="{2425C4CF-9984-4788-93F4-74A38103F425}" type="presOf" srcId="{7E5CCC89-6938-407C-B23A-50B3D1C91C12}" destId="{32DF2C11-148F-41A6-939E-0F0D979924D2}" srcOrd="0" destOrd="0" presId="urn:microsoft.com/office/officeart/2005/8/layout/vList2"/>
    <dgm:cxn modelId="{272380E4-3F79-4A2C-ACDC-E6C4B8184789}" srcId="{7E5CCC89-6938-407C-B23A-50B3D1C91C12}" destId="{A0EAC25A-C8DD-48F9-B37E-E9F2860BB8D1}" srcOrd="1" destOrd="0" parTransId="{C340FA43-7200-423D-B4FB-031136F79909}" sibTransId="{13392E90-BCF6-44D1-8A55-B80597CDD625}"/>
    <dgm:cxn modelId="{7B1462EF-A000-43E8-9653-796A3A776C70}" type="presOf" srcId="{A0EAC25A-C8DD-48F9-B37E-E9F2860BB8D1}" destId="{91D790A5-1B4E-4F8C-97F6-7914C4B9A25C}" srcOrd="0" destOrd="0" presId="urn:microsoft.com/office/officeart/2005/8/layout/vList2"/>
    <dgm:cxn modelId="{BCDABFF1-7E23-4DCC-9184-69B2942C0B52}" srcId="{7E5CCC89-6938-407C-B23A-50B3D1C91C12}" destId="{71C7E370-8E60-4E51-BA8C-85DBAA13D6CB}" srcOrd="2" destOrd="0" parTransId="{579162C6-4EF3-443C-940A-DBD7761C0726}" sibTransId="{7CC01E7C-1217-46F8-9791-BC5A471953E5}"/>
    <dgm:cxn modelId="{59283176-4D06-4BBB-ACF0-2A3B48123115}" type="presParOf" srcId="{32DF2C11-148F-41A6-939E-0F0D979924D2}" destId="{46DFFF17-FAE2-47D6-8456-1B58030BA8FE}" srcOrd="0" destOrd="0" presId="urn:microsoft.com/office/officeart/2005/8/layout/vList2"/>
    <dgm:cxn modelId="{ACC6CC89-DC37-47AD-975A-C81F2F944C82}" type="presParOf" srcId="{32DF2C11-148F-41A6-939E-0F0D979924D2}" destId="{5F366729-EE03-4656-A212-ECEFC727E047}" srcOrd="1" destOrd="0" presId="urn:microsoft.com/office/officeart/2005/8/layout/vList2"/>
    <dgm:cxn modelId="{D1966D20-AE67-435A-90A9-D31AA747CB70}" type="presParOf" srcId="{32DF2C11-148F-41A6-939E-0F0D979924D2}" destId="{91D790A5-1B4E-4F8C-97F6-7914C4B9A25C}" srcOrd="2" destOrd="0" presId="urn:microsoft.com/office/officeart/2005/8/layout/vList2"/>
    <dgm:cxn modelId="{F77F95E3-EBD4-40A4-9E53-7CD857EFF30C}" type="presParOf" srcId="{32DF2C11-148F-41A6-939E-0F0D979924D2}" destId="{7CC1CE78-DFB7-42D4-8654-F6DA8AE8CDA4}" srcOrd="3" destOrd="0" presId="urn:microsoft.com/office/officeart/2005/8/layout/vList2"/>
    <dgm:cxn modelId="{B772D521-B50D-4187-89D9-03BD315C8383}" type="presParOf" srcId="{32DF2C11-148F-41A6-939E-0F0D979924D2}" destId="{4A1CCB84-92C6-4415-97C9-55BCD5D57BA0}" srcOrd="4" destOrd="0" presId="urn:microsoft.com/office/officeart/2005/8/layout/vList2"/>
    <dgm:cxn modelId="{265323A3-FF61-49ED-87BB-F8DEEB7667B0}" type="presParOf" srcId="{32DF2C11-148F-41A6-939E-0F0D979924D2}" destId="{DA749749-072D-406A-8D7F-6BE33BCE51FB}" srcOrd="5" destOrd="0" presId="urn:microsoft.com/office/officeart/2005/8/layout/vList2"/>
    <dgm:cxn modelId="{A68A5D3D-3624-4CB5-B85D-51D15D3CA135}" type="presParOf" srcId="{32DF2C11-148F-41A6-939E-0F0D979924D2}" destId="{8F962AED-EDDB-4672-A3FD-777FA0A2B12A}" srcOrd="6" destOrd="0" presId="urn:microsoft.com/office/officeart/2005/8/layout/vList2"/>
    <dgm:cxn modelId="{4FD1B919-C4D6-4472-9A27-E13C1C7AB435}" type="presParOf" srcId="{32DF2C11-148F-41A6-939E-0F0D979924D2}" destId="{D382EAEB-9BA5-4786-918C-8F824EA71854}" srcOrd="7" destOrd="0" presId="urn:microsoft.com/office/officeart/2005/8/layout/vList2"/>
    <dgm:cxn modelId="{71F51C7A-E04F-47C6-947A-D0B24645717F}" type="presParOf" srcId="{32DF2C11-148F-41A6-939E-0F0D979924D2}" destId="{EA2C5379-4059-459C-A026-3F52BE165E7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68F574-3CFE-4F49-8B20-B40B3C142276}" type="doc">
      <dgm:prSet loTypeId="urn:microsoft.com/office/officeart/2005/8/layout/cycle1" loCatId="cycle" qsTypeId="urn:microsoft.com/office/officeart/2005/8/quickstyle/simple1" qsCatId="simple" csTypeId="urn:microsoft.com/office/officeart/2005/8/colors/accent1_2" csCatId="accent1"/>
      <dgm:spPr/>
      <dgm:t>
        <a:bodyPr/>
        <a:lstStyle/>
        <a:p>
          <a:endParaRPr lang="en-US"/>
        </a:p>
      </dgm:t>
    </dgm:pt>
    <dgm:pt modelId="{9FB6344D-0A42-44A2-BE73-28B07F8A944D}">
      <dgm:prSet/>
      <dgm:spPr/>
      <dgm:t>
        <a:bodyPr/>
        <a:lstStyle/>
        <a:p>
          <a:r>
            <a:rPr lang="en-GB">
              <a:latin typeface="Arial Nova"/>
            </a:rPr>
            <a:t>Attendance</a:t>
          </a:r>
          <a:endParaRPr lang="en-US">
            <a:latin typeface="Arial Nova"/>
          </a:endParaRPr>
        </a:p>
      </dgm:t>
    </dgm:pt>
    <dgm:pt modelId="{33EFBABF-A03F-4431-AB70-A85692AC46DE}" type="parTrans" cxnId="{1761BD40-F386-44E8-A2BC-3670106F3E01}">
      <dgm:prSet/>
      <dgm:spPr/>
      <dgm:t>
        <a:bodyPr/>
        <a:lstStyle/>
        <a:p>
          <a:endParaRPr lang="en-US"/>
        </a:p>
      </dgm:t>
    </dgm:pt>
    <dgm:pt modelId="{A271EBFE-6449-4AF5-B711-3225F4620407}" type="sibTrans" cxnId="{1761BD40-F386-44E8-A2BC-3670106F3E01}">
      <dgm:prSet/>
      <dgm:spPr/>
      <dgm:t>
        <a:bodyPr/>
        <a:lstStyle/>
        <a:p>
          <a:endParaRPr lang="en-US"/>
        </a:p>
      </dgm:t>
    </dgm:pt>
    <dgm:pt modelId="{E1693124-0EF6-468E-A97B-13675B556855}">
      <dgm:prSet/>
      <dgm:spPr/>
      <dgm:t>
        <a:bodyPr/>
        <a:lstStyle/>
        <a:p>
          <a:r>
            <a:rPr lang="en-GB">
              <a:latin typeface="Arial Nova"/>
            </a:rPr>
            <a:t>It is vital that children attend school every day so they don’t fall behind or have gaps in their learning.</a:t>
          </a:r>
          <a:endParaRPr lang="en-US">
            <a:latin typeface="Arial Nova"/>
          </a:endParaRPr>
        </a:p>
      </dgm:t>
    </dgm:pt>
    <dgm:pt modelId="{1390F94C-4842-496D-AFFD-1226423EDA36}" type="parTrans" cxnId="{22502119-3F03-4483-AC29-4CD35BD2244B}">
      <dgm:prSet/>
      <dgm:spPr/>
      <dgm:t>
        <a:bodyPr/>
        <a:lstStyle/>
        <a:p>
          <a:endParaRPr lang="en-US"/>
        </a:p>
      </dgm:t>
    </dgm:pt>
    <dgm:pt modelId="{719FE8D7-BB60-4398-9366-A2679DC60B26}" type="sibTrans" cxnId="{22502119-3F03-4483-AC29-4CD35BD2244B}">
      <dgm:prSet/>
      <dgm:spPr/>
      <dgm:t>
        <a:bodyPr/>
        <a:lstStyle/>
        <a:p>
          <a:endParaRPr lang="en-US"/>
        </a:p>
      </dgm:t>
    </dgm:pt>
    <dgm:pt modelId="{E9D4F76A-20D6-4799-BD18-15B3721464EE}">
      <dgm:prSet/>
      <dgm:spPr/>
      <dgm:t>
        <a:bodyPr/>
        <a:lstStyle/>
        <a:p>
          <a:r>
            <a:rPr lang="en-GB">
              <a:latin typeface="Arial Nova"/>
            </a:rPr>
            <a:t>Less than 90% attendance is considered persistent absence.</a:t>
          </a:r>
          <a:endParaRPr lang="en-US">
            <a:latin typeface="Arial Nova"/>
          </a:endParaRPr>
        </a:p>
      </dgm:t>
    </dgm:pt>
    <dgm:pt modelId="{9101305D-0C4B-42F4-9E9F-354F5067035A}" type="parTrans" cxnId="{1F1C8067-D7C2-4225-B084-A4A93AC06E9A}">
      <dgm:prSet/>
      <dgm:spPr/>
      <dgm:t>
        <a:bodyPr/>
        <a:lstStyle/>
        <a:p>
          <a:endParaRPr lang="en-US"/>
        </a:p>
      </dgm:t>
    </dgm:pt>
    <dgm:pt modelId="{CF0B5FBF-0695-4669-8BEF-345E6A417736}" type="sibTrans" cxnId="{1F1C8067-D7C2-4225-B084-A4A93AC06E9A}">
      <dgm:prSet/>
      <dgm:spPr/>
      <dgm:t>
        <a:bodyPr/>
        <a:lstStyle/>
        <a:p>
          <a:endParaRPr lang="en-US"/>
        </a:p>
      </dgm:t>
    </dgm:pt>
    <dgm:pt modelId="{0499AE9E-94F5-4F51-997C-D6C6E438121E}">
      <dgm:prSet/>
      <dgm:spPr/>
      <dgm:t>
        <a:bodyPr/>
        <a:lstStyle/>
        <a:p>
          <a:r>
            <a:rPr lang="en-GB">
              <a:latin typeface="Arial Nova"/>
            </a:rPr>
            <a:t>If your child is unable to attend school please telephone the school to explain why or this will be recorded as an unauthorised absence.</a:t>
          </a:r>
          <a:endParaRPr lang="en-US">
            <a:latin typeface="Arial Nova"/>
          </a:endParaRPr>
        </a:p>
      </dgm:t>
    </dgm:pt>
    <dgm:pt modelId="{10B8BC44-B584-4CC7-97C8-B099230E2B6A}" type="parTrans" cxnId="{6F0AD172-3954-469A-93ED-E568DBD652B3}">
      <dgm:prSet/>
      <dgm:spPr/>
      <dgm:t>
        <a:bodyPr/>
        <a:lstStyle/>
        <a:p>
          <a:endParaRPr lang="en-US"/>
        </a:p>
      </dgm:t>
    </dgm:pt>
    <dgm:pt modelId="{8EE2ABE4-1127-41E0-A737-218A75D95CC6}" type="sibTrans" cxnId="{6F0AD172-3954-469A-93ED-E568DBD652B3}">
      <dgm:prSet/>
      <dgm:spPr/>
      <dgm:t>
        <a:bodyPr/>
        <a:lstStyle/>
        <a:p>
          <a:endParaRPr lang="en-US"/>
        </a:p>
      </dgm:t>
    </dgm:pt>
    <dgm:pt modelId="{FEA2FC40-2FF2-4A40-8C13-D9DE021723B3}">
      <dgm:prSet/>
      <dgm:spPr/>
      <dgm:t>
        <a:bodyPr/>
        <a:lstStyle/>
        <a:p>
          <a:r>
            <a:rPr lang="en-GB">
              <a:latin typeface="Arial Nova"/>
            </a:rPr>
            <a:t>Please refrain from taking your child out of school for holidays.</a:t>
          </a:r>
          <a:endParaRPr lang="en-US">
            <a:latin typeface="Arial Nova"/>
          </a:endParaRPr>
        </a:p>
      </dgm:t>
    </dgm:pt>
    <dgm:pt modelId="{10EF56DD-316E-4848-935F-F6143D6EC7C2}" type="parTrans" cxnId="{3EF4AC9B-88C7-4415-B1AD-37030D470826}">
      <dgm:prSet/>
      <dgm:spPr/>
      <dgm:t>
        <a:bodyPr/>
        <a:lstStyle/>
        <a:p>
          <a:endParaRPr lang="en-US"/>
        </a:p>
      </dgm:t>
    </dgm:pt>
    <dgm:pt modelId="{14539795-ADF6-440A-8524-2B22FEF57488}" type="sibTrans" cxnId="{3EF4AC9B-88C7-4415-B1AD-37030D470826}">
      <dgm:prSet/>
      <dgm:spPr/>
      <dgm:t>
        <a:bodyPr/>
        <a:lstStyle/>
        <a:p>
          <a:endParaRPr lang="en-US"/>
        </a:p>
      </dgm:t>
    </dgm:pt>
    <dgm:pt modelId="{839807FB-E62F-4FF6-B2FA-850379578845}" type="pres">
      <dgm:prSet presAssocID="{0A68F574-3CFE-4F49-8B20-B40B3C142276}" presName="cycle" presStyleCnt="0">
        <dgm:presLayoutVars>
          <dgm:dir/>
          <dgm:resizeHandles val="exact"/>
        </dgm:presLayoutVars>
      </dgm:prSet>
      <dgm:spPr/>
    </dgm:pt>
    <dgm:pt modelId="{E8D79AE4-9479-40B5-81BE-1AAF20E5E079}" type="pres">
      <dgm:prSet presAssocID="{9FB6344D-0A42-44A2-BE73-28B07F8A944D}" presName="node" presStyleLbl="revTx" presStyleIdx="0" presStyleCnt="1">
        <dgm:presLayoutVars>
          <dgm:bulletEnabled val="1"/>
        </dgm:presLayoutVars>
      </dgm:prSet>
      <dgm:spPr/>
    </dgm:pt>
  </dgm:ptLst>
  <dgm:cxnLst>
    <dgm:cxn modelId="{22502119-3F03-4483-AC29-4CD35BD2244B}" srcId="{9FB6344D-0A42-44A2-BE73-28B07F8A944D}" destId="{E1693124-0EF6-468E-A97B-13675B556855}" srcOrd="0" destOrd="0" parTransId="{1390F94C-4842-496D-AFFD-1226423EDA36}" sibTransId="{719FE8D7-BB60-4398-9366-A2679DC60B26}"/>
    <dgm:cxn modelId="{119FD42D-DC9A-49A1-B955-1EA791002C93}" type="presOf" srcId="{E9D4F76A-20D6-4799-BD18-15B3721464EE}" destId="{E8D79AE4-9479-40B5-81BE-1AAF20E5E079}" srcOrd="0" destOrd="2" presId="urn:microsoft.com/office/officeart/2005/8/layout/cycle1"/>
    <dgm:cxn modelId="{1761BD40-F386-44E8-A2BC-3670106F3E01}" srcId="{0A68F574-3CFE-4F49-8B20-B40B3C142276}" destId="{9FB6344D-0A42-44A2-BE73-28B07F8A944D}" srcOrd="0" destOrd="0" parTransId="{33EFBABF-A03F-4431-AB70-A85692AC46DE}" sibTransId="{A271EBFE-6449-4AF5-B711-3225F4620407}"/>
    <dgm:cxn modelId="{1F1C8067-D7C2-4225-B084-A4A93AC06E9A}" srcId="{9FB6344D-0A42-44A2-BE73-28B07F8A944D}" destId="{E9D4F76A-20D6-4799-BD18-15B3721464EE}" srcOrd="1" destOrd="0" parTransId="{9101305D-0C4B-42F4-9E9F-354F5067035A}" sibTransId="{CF0B5FBF-0695-4669-8BEF-345E6A417736}"/>
    <dgm:cxn modelId="{6F0AD172-3954-469A-93ED-E568DBD652B3}" srcId="{9FB6344D-0A42-44A2-BE73-28B07F8A944D}" destId="{0499AE9E-94F5-4F51-997C-D6C6E438121E}" srcOrd="2" destOrd="0" parTransId="{10B8BC44-B584-4CC7-97C8-B099230E2B6A}" sibTransId="{8EE2ABE4-1127-41E0-A737-218A75D95CC6}"/>
    <dgm:cxn modelId="{5C9DB486-ADD7-4F82-AE4F-F42A5DD0C36F}" type="presOf" srcId="{E1693124-0EF6-468E-A97B-13675B556855}" destId="{E8D79AE4-9479-40B5-81BE-1AAF20E5E079}" srcOrd="0" destOrd="1" presId="urn:microsoft.com/office/officeart/2005/8/layout/cycle1"/>
    <dgm:cxn modelId="{3EF4AC9B-88C7-4415-B1AD-37030D470826}" srcId="{9FB6344D-0A42-44A2-BE73-28B07F8A944D}" destId="{FEA2FC40-2FF2-4A40-8C13-D9DE021723B3}" srcOrd="3" destOrd="0" parTransId="{10EF56DD-316E-4848-935F-F6143D6EC7C2}" sibTransId="{14539795-ADF6-440A-8524-2B22FEF57488}"/>
    <dgm:cxn modelId="{00318CA7-F93C-4F36-8EBA-E05831D4CA7B}" type="presOf" srcId="{0A68F574-3CFE-4F49-8B20-B40B3C142276}" destId="{839807FB-E62F-4FF6-B2FA-850379578845}" srcOrd="0" destOrd="0" presId="urn:microsoft.com/office/officeart/2005/8/layout/cycle1"/>
    <dgm:cxn modelId="{68AB46D4-7038-47C6-806E-E223EA3D1177}" type="presOf" srcId="{9FB6344D-0A42-44A2-BE73-28B07F8A944D}" destId="{E8D79AE4-9479-40B5-81BE-1AAF20E5E079}" srcOrd="0" destOrd="0" presId="urn:microsoft.com/office/officeart/2005/8/layout/cycle1"/>
    <dgm:cxn modelId="{C941D2E4-2681-4958-BCB2-B47CEC736124}" type="presOf" srcId="{FEA2FC40-2FF2-4A40-8C13-D9DE021723B3}" destId="{E8D79AE4-9479-40B5-81BE-1AAF20E5E079}" srcOrd="0" destOrd="4" presId="urn:microsoft.com/office/officeart/2005/8/layout/cycle1"/>
    <dgm:cxn modelId="{B39A9CEF-80CE-4F7C-8398-776EF030E51C}" type="presOf" srcId="{0499AE9E-94F5-4F51-997C-D6C6E438121E}" destId="{E8D79AE4-9479-40B5-81BE-1AAF20E5E079}" srcOrd="0" destOrd="3" presId="urn:microsoft.com/office/officeart/2005/8/layout/cycle1"/>
    <dgm:cxn modelId="{5400A8D1-3B5B-4C05-A3B4-87B3258BBC26}" type="presParOf" srcId="{839807FB-E62F-4FF6-B2FA-850379578845}" destId="{E8D79AE4-9479-40B5-81BE-1AAF20E5E079}" srcOrd="0"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007DB7-9BA6-409D-A35A-62020AD8F12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17AF86A-EBB5-4FB5-AE44-4F35149C409E}">
      <dgm:prSet/>
      <dgm:spPr/>
      <dgm:t>
        <a:bodyPr/>
        <a:lstStyle/>
        <a:p>
          <a:r>
            <a:rPr lang="en-US" dirty="0">
              <a:latin typeface="Arial Nova"/>
            </a:rPr>
            <a:t>Check the school website, more specifically the  Reception page, if it's a simple question the answer may be there.</a:t>
          </a:r>
        </a:p>
      </dgm:t>
    </dgm:pt>
    <dgm:pt modelId="{1373F12F-F045-451A-8919-C36DB509C281}" type="parTrans" cxnId="{93B1DB91-A1E2-468C-8B40-4250047EE9AD}">
      <dgm:prSet/>
      <dgm:spPr/>
      <dgm:t>
        <a:bodyPr/>
        <a:lstStyle/>
        <a:p>
          <a:endParaRPr lang="en-US"/>
        </a:p>
      </dgm:t>
    </dgm:pt>
    <dgm:pt modelId="{FB95F7B9-BC45-4BBE-8F27-256E203F47DE}" type="sibTrans" cxnId="{93B1DB91-A1E2-468C-8B40-4250047EE9AD}">
      <dgm:prSet/>
      <dgm:spPr/>
      <dgm:t>
        <a:bodyPr/>
        <a:lstStyle/>
        <a:p>
          <a:endParaRPr lang="en-US"/>
        </a:p>
      </dgm:t>
    </dgm:pt>
    <dgm:pt modelId="{9E2C1666-07A8-47CA-93C8-8BD10BAB698D}">
      <dgm:prSet/>
      <dgm:spPr/>
      <dgm:t>
        <a:bodyPr/>
        <a:lstStyle/>
        <a:p>
          <a:pPr rtl="0"/>
          <a:r>
            <a:rPr lang="en-US" dirty="0">
              <a:latin typeface="Arial Nova"/>
            </a:rPr>
            <a:t>Speak to your child's teacher, they work with your child every day and will have the most knowledge about your child.</a:t>
          </a:r>
        </a:p>
      </dgm:t>
    </dgm:pt>
    <dgm:pt modelId="{694BFA76-2E89-47A6-ADD7-76C38F29BD41}" type="parTrans" cxnId="{18957373-CDCF-45F4-9E94-128EE91F64A9}">
      <dgm:prSet/>
      <dgm:spPr/>
      <dgm:t>
        <a:bodyPr/>
        <a:lstStyle/>
        <a:p>
          <a:endParaRPr lang="en-US"/>
        </a:p>
      </dgm:t>
    </dgm:pt>
    <dgm:pt modelId="{DFC23C82-D2D0-4E44-9A8E-D3E4B08D227D}" type="sibTrans" cxnId="{18957373-CDCF-45F4-9E94-128EE91F64A9}">
      <dgm:prSet/>
      <dgm:spPr/>
      <dgm:t>
        <a:bodyPr/>
        <a:lstStyle/>
        <a:p>
          <a:endParaRPr lang="en-US"/>
        </a:p>
      </dgm:t>
    </dgm:pt>
    <dgm:pt modelId="{5C3356CD-7655-4408-9E19-B72C96BE7AC7}">
      <dgm:prSet/>
      <dgm:spPr/>
      <dgm:t>
        <a:bodyPr/>
        <a:lstStyle/>
        <a:p>
          <a:r>
            <a:rPr lang="en-US">
              <a:latin typeface="Arial Nova"/>
            </a:rPr>
            <a:t>If you need further support speak to the Assistant Headteacher for the EY</a:t>
          </a:r>
          <a:r>
            <a:rPr lang="en-US"/>
            <a:t>FS</a:t>
          </a:r>
          <a:r>
            <a:rPr lang="en-US">
              <a:latin typeface="Century Gothic" panose="020B0502020202020204"/>
            </a:rPr>
            <a:t>.</a:t>
          </a:r>
          <a:endParaRPr lang="en-US"/>
        </a:p>
      </dgm:t>
    </dgm:pt>
    <dgm:pt modelId="{F259E1F8-7CC3-4B2D-960D-5AB04072EC27}" type="parTrans" cxnId="{A32AD7A2-9B27-4BB7-9545-0967DC9A9A5A}">
      <dgm:prSet/>
      <dgm:spPr/>
      <dgm:t>
        <a:bodyPr/>
        <a:lstStyle/>
        <a:p>
          <a:endParaRPr lang="en-US"/>
        </a:p>
      </dgm:t>
    </dgm:pt>
    <dgm:pt modelId="{CBD061C5-B23A-49E0-8A48-7699B55F1DB9}" type="sibTrans" cxnId="{A32AD7A2-9B27-4BB7-9545-0967DC9A9A5A}">
      <dgm:prSet/>
      <dgm:spPr/>
      <dgm:t>
        <a:bodyPr/>
        <a:lstStyle/>
        <a:p>
          <a:endParaRPr lang="en-US"/>
        </a:p>
      </dgm:t>
    </dgm:pt>
    <dgm:pt modelId="{63DCE75E-CC0D-4FFF-8D04-53CC83C0B920}" type="pres">
      <dgm:prSet presAssocID="{5E007DB7-9BA6-409D-A35A-62020AD8F122}" presName="linear" presStyleCnt="0">
        <dgm:presLayoutVars>
          <dgm:animLvl val="lvl"/>
          <dgm:resizeHandles val="exact"/>
        </dgm:presLayoutVars>
      </dgm:prSet>
      <dgm:spPr/>
    </dgm:pt>
    <dgm:pt modelId="{A7F4DE0F-97FD-4D7B-9300-0E327A14D38C}" type="pres">
      <dgm:prSet presAssocID="{417AF86A-EBB5-4FB5-AE44-4F35149C409E}" presName="parentText" presStyleLbl="node1" presStyleIdx="0" presStyleCnt="3">
        <dgm:presLayoutVars>
          <dgm:chMax val="0"/>
          <dgm:bulletEnabled val="1"/>
        </dgm:presLayoutVars>
      </dgm:prSet>
      <dgm:spPr/>
    </dgm:pt>
    <dgm:pt modelId="{B3DC6CA2-B0CE-484B-85CE-010780A3267E}" type="pres">
      <dgm:prSet presAssocID="{FB95F7B9-BC45-4BBE-8F27-256E203F47DE}" presName="spacer" presStyleCnt="0"/>
      <dgm:spPr/>
    </dgm:pt>
    <dgm:pt modelId="{E468D503-FD23-470C-AE29-84350DBC30D0}" type="pres">
      <dgm:prSet presAssocID="{9E2C1666-07A8-47CA-93C8-8BD10BAB698D}" presName="parentText" presStyleLbl="node1" presStyleIdx="1" presStyleCnt="3">
        <dgm:presLayoutVars>
          <dgm:chMax val="0"/>
          <dgm:bulletEnabled val="1"/>
        </dgm:presLayoutVars>
      </dgm:prSet>
      <dgm:spPr/>
    </dgm:pt>
    <dgm:pt modelId="{E81A1D98-7142-4357-8306-452591B3BA86}" type="pres">
      <dgm:prSet presAssocID="{DFC23C82-D2D0-4E44-9A8E-D3E4B08D227D}" presName="spacer" presStyleCnt="0"/>
      <dgm:spPr/>
    </dgm:pt>
    <dgm:pt modelId="{DD344EE0-5C8F-47CC-B396-579BC4F01807}" type="pres">
      <dgm:prSet presAssocID="{5C3356CD-7655-4408-9E19-B72C96BE7AC7}" presName="parentText" presStyleLbl="node1" presStyleIdx="2" presStyleCnt="3">
        <dgm:presLayoutVars>
          <dgm:chMax val="0"/>
          <dgm:bulletEnabled val="1"/>
        </dgm:presLayoutVars>
      </dgm:prSet>
      <dgm:spPr/>
    </dgm:pt>
  </dgm:ptLst>
  <dgm:cxnLst>
    <dgm:cxn modelId="{8538F316-956F-4920-8A85-2B03C7DB0EF4}" type="presOf" srcId="{5C3356CD-7655-4408-9E19-B72C96BE7AC7}" destId="{DD344EE0-5C8F-47CC-B396-579BC4F01807}" srcOrd="0" destOrd="0" presId="urn:microsoft.com/office/officeart/2005/8/layout/vList2"/>
    <dgm:cxn modelId="{725E4233-9079-4500-BCBD-415E5B62E5DC}" type="presOf" srcId="{417AF86A-EBB5-4FB5-AE44-4F35149C409E}" destId="{A7F4DE0F-97FD-4D7B-9300-0E327A14D38C}" srcOrd="0" destOrd="0" presId="urn:microsoft.com/office/officeart/2005/8/layout/vList2"/>
    <dgm:cxn modelId="{18957373-CDCF-45F4-9E94-128EE91F64A9}" srcId="{5E007DB7-9BA6-409D-A35A-62020AD8F122}" destId="{9E2C1666-07A8-47CA-93C8-8BD10BAB698D}" srcOrd="1" destOrd="0" parTransId="{694BFA76-2E89-47A6-ADD7-76C38F29BD41}" sibTransId="{DFC23C82-D2D0-4E44-9A8E-D3E4B08D227D}"/>
    <dgm:cxn modelId="{93B1DB91-A1E2-468C-8B40-4250047EE9AD}" srcId="{5E007DB7-9BA6-409D-A35A-62020AD8F122}" destId="{417AF86A-EBB5-4FB5-AE44-4F35149C409E}" srcOrd="0" destOrd="0" parTransId="{1373F12F-F045-451A-8919-C36DB509C281}" sibTransId="{FB95F7B9-BC45-4BBE-8F27-256E203F47DE}"/>
    <dgm:cxn modelId="{A32AD7A2-9B27-4BB7-9545-0967DC9A9A5A}" srcId="{5E007DB7-9BA6-409D-A35A-62020AD8F122}" destId="{5C3356CD-7655-4408-9E19-B72C96BE7AC7}" srcOrd="2" destOrd="0" parTransId="{F259E1F8-7CC3-4B2D-960D-5AB04072EC27}" sibTransId="{CBD061C5-B23A-49E0-8A48-7699B55F1DB9}"/>
    <dgm:cxn modelId="{AC0114C5-DDD1-418C-9B5C-0B164FE79C1F}" type="presOf" srcId="{9E2C1666-07A8-47CA-93C8-8BD10BAB698D}" destId="{E468D503-FD23-470C-AE29-84350DBC30D0}" srcOrd="0" destOrd="0" presId="urn:microsoft.com/office/officeart/2005/8/layout/vList2"/>
    <dgm:cxn modelId="{081FF8DD-6AEB-4010-B694-B95D1248D8C4}" type="presOf" srcId="{5E007DB7-9BA6-409D-A35A-62020AD8F122}" destId="{63DCE75E-CC0D-4FFF-8D04-53CC83C0B920}" srcOrd="0" destOrd="0" presId="urn:microsoft.com/office/officeart/2005/8/layout/vList2"/>
    <dgm:cxn modelId="{CD86ABA5-7E8F-40B0-843E-45F25C9FC1B0}" type="presParOf" srcId="{63DCE75E-CC0D-4FFF-8D04-53CC83C0B920}" destId="{A7F4DE0F-97FD-4D7B-9300-0E327A14D38C}" srcOrd="0" destOrd="0" presId="urn:microsoft.com/office/officeart/2005/8/layout/vList2"/>
    <dgm:cxn modelId="{AF9B8D5B-39C3-4B6C-964A-E5395AB91816}" type="presParOf" srcId="{63DCE75E-CC0D-4FFF-8D04-53CC83C0B920}" destId="{B3DC6CA2-B0CE-484B-85CE-010780A3267E}" srcOrd="1" destOrd="0" presId="urn:microsoft.com/office/officeart/2005/8/layout/vList2"/>
    <dgm:cxn modelId="{88BFF863-FF0C-482F-BE7C-DE136A9A27E1}" type="presParOf" srcId="{63DCE75E-CC0D-4FFF-8D04-53CC83C0B920}" destId="{E468D503-FD23-470C-AE29-84350DBC30D0}" srcOrd="2" destOrd="0" presId="urn:microsoft.com/office/officeart/2005/8/layout/vList2"/>
    <dgm:cxn modelId="{3AF8EA17-4773-4975-A81A-FC46575B2C6A}" type="presParOf" srcId="{63DCE75E-CC0D-4FFF-8D04-53CC83C0B920}" destId="{E81A1D98-7142-4357-8306-452591B3BA86}" srcOrd="3" destOrd="0" presId="urn:microsoft.com/office/officeart/2005/8/layout/vList2"/>
    <dgm:cxn modelId="{4C4652AD-B81C-4DF6-BA11-D41C3AA8C44E}" type="presParOf" srcId="{63DCE75E-CC0D-4FFF-8D04-53CC83C0B920}" destId="{DD344EE0-5C8F-47CC-B396-579BC4F0180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F63C3-A1F3-4D78-BC71-FDE7C80C24B5}">
      <dsp:nvSpPr>
        <dsp:cNvPr id="0" name=""/>
        <dsp:cNvSpPr/>
      </dsp:nvSpPr>
      <dsp:spPr>
        <a:xfrm>
          <a:off x="0" y="13339"/>
          <a:ext cx="6404423" cy="640442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F7564C-8D1C-4614-81C8-4A3120CEA176}">
      <dsp:nvSpPr>
        <dsp:cNvPr id="0" name=""/>
        <dsp:cNvSpPr/>
      </dsp:nvSpPr>
      <dsp:spPr>
        <a:xfrm>
          <a:off x="580820" y="733482"/>
          <a:ext cx="2497724" cy="2497724"/>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The Early Years Foundation Stage (EYFS) is a curriculum for children from birth to 5 years.</a:t>
          </a:r>
          <a:endParaRPr lang="en-US" sz="1500" kern="1200"/>
        </a:p>
      </dsp:txBody>
      <dsp:txXfrm>
        <a:off x="702749" y="855411"/>
        <a:ext cx="2253866" cy="2253866"/>
      </dsp:txXfrm>
    </dsp:sp>
    <dsp:sp modelId="{C611E501-A2B7-4292-9013-B50AE808061E}">
      <dsp:nvSpPr>
        <dsp:cNvPr id="0" name=""/>
        <dsp:cNvSpPr/>
      </dsp:nvSpPr>
      <dsp:spPr>
        <a:xfrm>
          <a:off x="3298277" y="615090"/>
          <a:ext cx="2497724" cy="2497724"/>
        </a:xfrm>
        <a:prstGeom prst="roundRec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Reception is the end of the curriculum where we assess the children against the Early Learning Goals.</a:t>
          </a:r>
          <a:endParaRPr lang="en-US" sz="1500" kern="1200"/>
        </a:p>
      </dsp:txBody>
      <dsp:txXfrm>
        <a:off x="3420206" y="737019"/>
        <a:ext cx="2253866" cy="2253866"/>
      </dsp:txXfrm>
    </dsp:sp>
    <dsp:sp modelId="{A4CD79F4-3A6A-4C9C-86D2-23DC47CC5EA9}">
      <dsp:nvSpPr>
        <dsp:cNvPr id="0" name=""/>
        <dsp:cNvSpPr/>
      </dsp:nvSpPr>
      <dsp:spPr>
        <a:xfrm>
          <a:off x="608420" y="3304947"/>
          <a:ext cx="2497724" cy="2497724"/>
        </a:xfrm>
        <a:prstGeom prst="round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GB" sz="1500" kern="1200"/>
            <a:t>There are 3 prime areas: </a:t>
          </a:r>
          <a:r>
            <a:rPr lang="en-GB" sz="1500" kern="1200">
              <a:latin typeface="Century Gothic" panose="020B0502020202020204"/>
            </a:rPr>
            <a:t>Communication</a:t>
          </a:r>
          <a:r>
            <a:rPr lang="en-GB" sz="1500" kern="1200"/>
            <a:t> and Language</a:t>
          </a:r>
          <a:r>
            <a:rPr lang="en-GB" sz="1500" kern="1200">
              <a:latin typeface="Century Gothic" panose="020B0502020202020204"/>
            </a:rPr>
            <a:t>, </a:t>
          </a:r>
          <a:r>
            <a:rPr lang="en-GB" sz="1500" kern="1200"/>
            <a:t>Personal, Social and Emotional Development</a:t>
          </a:r>
          <a:r>
            <a:rPr lang="en-GB" sz="1500" kern="1200">
              <a:latin typeface="Century Gothic" panose="020B0502020202020204"/>
            </a:rPr>
            <a:t> </a:t>
          </a:r>
          <a:r>
            <a:rPr lang="en-GB" sz="1500" kern="1200"/>
            <a:t> Physical Development.</a:t>
          </a:r>
          <a:endParaRPr lang="en-US" sz="1500" kern="1200">
            <a:latin typeface="Century Gothic" panose="020B0502020202020204"/>
          </a:endParaRPr>
        </a:p>
      </dsp:txBody>
      <dsp:txXfrm>
        <a:off x="730349" y="3426876"/>
        <a:ext cx="2253866" cy="2253866"/>
      </dsp:txXfrm>
    </dsp:sp>
    <dsp:sp modelId="{801886AC-4855-48D5-B999-EDD03E9DD1F7}">
      <dsp:nvSpPr>
        <dsp:cNvPr id="0" name=""/>
        <dsp:cNvSpPr/>
      </dsp:nvSpPr>
      <dsp:spPr>
        <a:xfrm>
          <a:off x="3298277" y="3304947"/>
          <a:ext cx="2497724" cy="2497724"/>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There are 4 specific areas: Mathematics, Literacy, Understanding of the World and Expressive Arts and Design.</a:t>
          </a:r>
          <a:endParaRPr lang="en-US" sz="1500" kern="1200"/>
        </a:p>
      </dsp:txBody>
      <dsp:txXfrm>
        <a:off x="3420206" y="3426876"/>
        <a:ext cx="2253866" cy="2253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62F63-ACF4-4621-B649-07A41FC7D094}">
      <dsp:nvSpPr>
        <dsp:cNvPr id="0" name=""/>
        <dsp:cNvSpPr/>
      </dsp:nvSpPr>
      <dsp:spPr>
        <a:xfrm>
          <a:off x="0" y="237061"/>
          <a:ext cx="7154164" cy="190476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GB" sz="2200" b="1" kern="1200" dirty="0"/>
            <a:t>Through observation- </a:t>
          </a:r>
          <a:r>
            <a:rPr lang="en-GB" sz="2200" kern="1200" dirty="0"/>
            <a:t>getting to know the children and their </a:t>
          </a:r>
          <a:r>
            <a:rPr lang="en-GB" sz="2200" kern="1200" dirty="0">
              <a:latin typeface="Century Gothic" panose="020B0502020202020204"/>
            </a:rPr>
            <a:t>abilities; these may be written</a:t>
          </a:r>
          <a:r>
            <a:rPr lang="en-GB" sz="2200" kern="1200" dirty="0"/>
            <a:t> observations </a:t>
          </a:r>
          <a:r>
            <a:rPr lang="en-GB" sz="2200" kern="1200" dirty="0">
              <a:latin typeface="Century Gothic" panose="020B0502020202020204"/>
            </a:rPr>
            <a:t>and focus on</a:t>
          </a:r>
          <a:r>
            <a:rPr lang="en-GB" sz="2200" kern="1200" dirty="0"/>
            <a:t> communication </a:t>
          </a:r>
          <a:r>
            <a:rPr lang="en-GB" sz="2200" kern="1200" dirty="0">
              <a:latin typeface="Century Gothic" panose="020B0502020202020204"/>
            </a:rPr>
            <a:t>skills. Also through</a:t>
          </a:r>
          <a:r>
            <a:rPr lang="en-GB" sz="2200" kern="1200" dirty="0"/>
            <a:t> </a:t>
          </a:r>
          <a:r>
            <a:rPr lang="en-GB" sz="2200" kern="1200" dirty="0">
              <a:latin typeface="Century Gothic" panose="020B0502020202020204"/>
            </a:rPr>
            <a:t>watching children participating in adult-led</a:t>
          </a:r>
          <a:r>
            <a:rPr lang="en-GB" sz="2200" kern="1200" dirty="0"/>
            <a:t> and child-led activities.</a:t>
          </a:r>
          <a:endParaRPr lang="en-US" sz="2200" kern="1200" dirty="0"/>
        </a:p>
      </dsp:txBody>
      <dsp:txXfrm>
        <a:off x="92983" y="330044"/>
        <a:ext cx="6968198" cy="1718794"/>
      </dsp:txXfrm>
    </dsp:sp>
    <dsp:sp modelId="{5874D14F-4BF8-4826-A0F1-9A81216F7B79}">
      <dsp:nvSpPr>
        <dsp:cNvPr id="0" name=""/>
        <dsp:cNvSpPr/>
      </dsp:nvSpPr>
      <dsp:spPr>
        <a:xfrm>
          <a:off x="0" y="2205181"/>
          <a:ext cx="7154164" cy="1904760"/>
        </a:xfrm>
        <a:prstGeom prst="roundRect">
          <a:avLst/>
        </a:prstGeom>
        <a:solidFill>
          <a:schemeClr val="accent2">
            <a:hueOff val="-4377215"/>
            <a:satOff val="-3950"/>
            <a:lumOff val="-88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GB" sz="2200" kern="1200" dirty="0">
              <a:latin typeface="Century Gothic" panose="020B0502020202020204"/>
            </a:rPr>
            <a:t>Collecting </a:t>
          </a:r>
          <a:r>
            <a:rPr lang="en-GB" sz="2200" kern="1200" dirty="0"/>
            <a:t>examples of work that reflect the children’s progress.</a:t>
          </a:r>
          <a:endParaRPr lang="en-US" sz="2200" kern="1200" dirty="0"/>
        </a:p>
      </dsp:txBody>
      <dsp:txXfrm>
        <a:off x="92983" y="2298164"/>
        <a:ext cx="6968198" cy="1718794"/>
      </dsp:txXfrm>
    </dsp:sp>
    <dsp:sp modelId="{71A26234-9B08-42FA-AC49-345A867DC193}">
      <dsp:nvSpPr>
        <dsp:cNvPr id="0" name=""/>
        <dsp:cNvSpPr/>
      </dsp:nvSpPr>
      <dsp:spPr>
        <a:xfrm>
          <a:off x="0" y="4173301"/>
          <a:ext cx="7154164" cy="1904760"/>
        </a:xfrm>
        <a:prstGeom prst="roundRect">
          <a:avLst/>
        </a:prstGeom>
        <a:solidFill>
          <a:schemeClr val="accent2">
            <a:hueOff val="-8754431"/>
            <a:satOff val="-7900"/>
            <a:lumOff val="-176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GB" sz="2200" b="1" kern="1200" dirty="0"/>
            <a:t>Floor books- </a:t>
          </a:r>
          <a:r>
            <a:rPr lang="en-GB" sz="2200" kern="1200" dirty="0"/>
            <a:t>working with groups of children to record their learning in a class book</a:t>
          </a:r>
          <a:r>
            <a:rPr lang="en-GB" sz="2200" kern="1200" dirty="0">
              <a:latin typeface="Century Gothic" panose="020B0502020202020204"/>
            </a:rPr>
            <a:t>. We</a:t>
          </a:r>
          <a:r>
            <a:rPr lang="en-GB" sz="2200" kern="1200" dirty="0"/>
            <a:t> </a:t>
          </a:r>
          <a:r>
            <a:rPr lang="en-GB" sz="2200" kern="1200" dirty="0">
              <a:latin typeface="Century Gothic" panose="020B0502020202020204"/>
            </a:rPr>
            <a:t>will be </a:t>
          </a:r>
          <a:r>
            <a:rPr lang="en-GB" sz="2200" kern="1200" dirty="0"/>
            <a:t>encouraging children to reflect on what they have learnt to see if they have retained the vocabulary</a:t>
          </a:r>
          <a:r>
            <a:rPr lang="en-GB" sz="2200" kern="1200" dirty="0">
              <a:latin typeface="Century Gothic" panose="020B0502020202020204"/>
            </a:rPr>
            <a:t> and teaching.</a:t>
          </a:r>
          <a:endParaRPr lang="en-US" sz="2200" kern="1200" dirty="0"/>
        </a:p>
      </dsp:txBody>
      <dsp:txXfrm>
        <a:off x="92983" y="4266284"/>
        <a:ext cx="6968198" cy="17187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467E8-4D0A-4227-8F8E-411455BE270E}">
      <dsp:nvSpPr>
        <dsp:cNvPr id="0" name=""/>
        <dsp:cNvSpPr/>
      </dsp:nvSpPr>
      <dsp:spPr>
        <a:xfrm>
          <a:off x="3698" y="505803"/>
          <a:ext cx="2002407" cy="1201444"/>
        </a:xfrm>
        <a:prstGeom prst="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Registration</a:t>
          </a:r>
          <a:endParaRPr lang="en-US" sz="2200" kern="1200"/>
        </a:p>
      </dsp:txBody>
      <dsp:txXfrm>
        <a:off x="3698" y="505803"/>
        <a:ext cx="2002407" cy="1201444"/>
      </dsp:txXfrm>
    </dsp:sp>
    <dsp:sp modelId="{3BBD16D4-4343-40B8-8DEB-20EF3EC732D6}">
      <dsp:nvSpPr>
        <dsp:cNvPr id="0" name=""/>
        <dsp:cNvSpPr/>
      </dsp:nvSpPr>
      <dsp:spPr>
        <a:xfrm>
          <a:off x="2206346" y="505803"/>
          <a:ext cx="2002407" cy="1201444"/>
        </a:xfrm>
        <a:prstGeom prst="rect">
          <a:avLst/>
        </a:prstGeom>
        <a:solidFill>
          <a:schemeClr val="accent2">
            <a:hueOff val="-1094304"/>
            <a:satOff val="-987"/>
            <a:lumOff val="-22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Read, Write Inc</a:t>
          </a:r>
          <a:endParaRPr lang="en-US" sz="2200" kern="1200"/>
        </a:p>
      </dsp:txBody>
      <dsp:txXfrm>
        <a:off x="2206346" y="505803"/>
        <a:ext cx="2002407" cy="1201444"/>
      </dsp:txXfrm>
    </dsp:sp>
    <dsp:sp modelId="{362D05E2-D421-47C0-AC6B-DCFAA72BC11C}">
      <dsp:nvSpPr>
        <dsp:cNvPr id="0" name=""/>
        <dsp:cNvSpPr/>
      </dsp:nvSpPr>
      <dsp:spPr>
        <a:xfrm>
          <a:off x="4408995" y="505803"/>
          <a:ext cx="2002407" cy="1201444"/>
        </a:xfrm>
        <a:prstGeom prst="rect">
          <a:avLst/>
        </a:prstGeom>
        <a:solidFill>
          <a:schemeClr val="accent2">
            <a:hueOff val="-2188608"/>
            <a:satOff val="-1975"/>
            <a:lumOff val="-44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Work and play</a:t>
          </a:r>
          <a:endParaRPr lang="en-US" sz="2200" kern="1200"/>
        </a:p>
      </dsp:txBody>
      <dsp:txXfrm>
        <a:off x="4408995" y="505803"/>
        <a:ext cx="2002407" cy="1201444"/>
      </dsp:txXfrm>
    </dsp:sp>
    <dsp:sp modelId="{ECAB8E13-98DF-4AA8-ADD8-1B31B24AF2CB}">
      <dsp:nvSpPr>
        <dsp:cNvPr id="0" name=""/>
        <dsp:cNvSpPr/>
      </dsp:nvSpPr>
      <dsp:spPr>
        <a:xfrm>
          <a:off x="6611644" y="505803"/>
          <a:ext cx="2002407" cy="1201444"/>
        </a:xfrm>
        <a:prstGeom prst="rect">
          <a:avLst/>
        </a:prstGeom>
        <a:solidFill>
          <a:schemeClr val="accent2">
            <a:hueOff val="-3282912"/>
            <a:satOff val="-2962"/>
            <a:lumOff val="-661"/>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Mathematics</a:t>
          </a:r>
          <a:endParaRPr lang="en-US" sz="2200" kern="1200"/>
        </a:p>
      </dsp:txBody>
      <dsp:txXfrm>
        <a:off x="6611644" y="505803"/>
        <a:ext cx="2002407" cy="1201444"/>
      </dsp:txXfrm>
    </dsp:sp>
    <dsp:sp modelId="{296B4B14-D7BE-42B3-9333-23FDC53A13C8}">
      <dsp:nvSpPr>
        <dsp:cNvPr id="0" name=""/>
        <dsp:cNvSpPr/>
      </dsp:nvSpPr>
      <dsp:spPr>
        <a:xfrm>
          <a:off x="8814292" y="505803"/>
          <a:ext cx="2002407" cy="1201444"/>
        </a:xfrm>
        <a:prstGeom prst="rect">
          <a:avLst/>
        </a:prstGeom>
        <a:solidFill>
          <a:schemeClr val="accent2">
            <a:hueOff val="-4377215"/>
            <a:satOff val="-3950"/>
            <a:lumOff val="-881"/>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Lunchtime</a:t>
          </a:r>
          <a:endParaRPr lang="en-US" sz="2200" kern="1200"/>
        </a:p>
      </dsp:txBody>
      <dsp:txXfrm>
        <a:off x="8814292" y="505803"/>
        <a:ext cx="2002407" cy="1201444"/>
      </dsp:txXfrm>
    </dsp:sp>
    <dsp:sp modelId="{A5CDA13B-86DE-4CC3-811C-CDC252924D20}">
      <dsp:nvSpPr>
        <dsp:cNvPr id="0" name=""/>
        <dsp:cNvSpPr/>
      </dsp:nvSpPr>
      <dsp:spPr>
        <a:xfrm>
          <a:off x="1105022" y="1907489"/>
          <a:ext cx="2002407" cy="1201444"/>
        </a:xfrm>
        <a:prstGeom prst="rect">
          <a:avLst/>
        </a:prstGeom>
        <a:solidFill>
          <a:schemeClr val="accent2">
            <a:hueOff val="-5471519"/>
            <a:satOff val="-4937"/>
            <a:lumOff val="-1101"/>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Discovery time</a:t>
          </a:r>
          <a:endParaRPr lang="en-US" sz="2200" kern="1200"/>
        </a:p>
      </dsp:txBody>
      <dsp:txXfrm>
        <a:off x="1105022" y="1907489"/>
        <a:ext cx="2002407" cy="1201444"/>
      </dsp:txXfrm>
    </dsp:sp>
    <dsp:sp modelId="{A1D4A7F7-D081-47BC-82CA-35BC5D565E54}">
      <dsp:nvSpPr>
        <dsp:cNvPr id="0" name=""/>
        <dsp:cNvSpPr/>
      </dsp:nvSpPr>
      <dsp:spPr>
        <a:xfrm>
          <a:off x="3307671" y="1907489"/>
          <a:ext cx="2002407" cy="1201444"/>
        </a:xfrm>
        <a:prstGeom prst="rect">
          <a:avLst/>
        </a:prstGeom>
        <a:solidFill>
          <a:schemeClr val="accent2">
            <a:hueOff val="-6565823"/>
            <a:satOff val="-5925"/>
            <a:lumOff val="-1321"/>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Work and play</a:t>
          </a:r>
          <a:endParaRPr lang="en-US" sz="2200" kern="1200"/>
        </a:p>
      </dsp:txBody>
      <dsp:txXfrm>
        <a:off x="3307671" y="1907489"/>
        <a:ext cx="2002407" cy="1201444"/>
      </dsp:txXfrm>
    </dsp:sp>
    <dsp:sp modelId="{D1DAE74D-3C39-41AD-A55F-CBFEB28B6CD3}">
      <dsp:nvSpPr>
        <dsp:cNvPr id="0" name=""/>
        <dsp:cNvSpPr/>
      </dsp:nvSpPr>
      <dsp:spPr>
        <a:xfrm>
          <a:off x="5510319" y="1907489"/>
          <a:ext cx="2002407" cy="1201444"/>
        </a:xfrm>
        <a:prstGeom prst="rect">
          <a:avLst/>
        </a:prstGeom>
        <a:solidFill>
          <a:schemeClr val="accent2">
            <a:hueOff val="-7660127"/>
            <a:satOff val="-6912"/>
            <a:lumOff val="-1542"/>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Story time</a:t>
          </a:r>
          <a:endParaRPr lang="en-US" sz="2200" kern="1200"/>
        </a:p>
      </dsp:txBody>
      <dsp:txXfrm>
        <a:off x="5510319" y="1907489"/>
        <a:ext cx="2002407" cy="1201444"/>
      </dsp:txXfrm>
    </dsp:sp>
    <dsp:sp modelId="{10EBFF3C-229D-4C85-B0B3-50678B14353A}">
      <dsp:nvSpPr>
        <dsp:cNvPr id="0" name=""/>
        <dsp:cNvSpPr/>
      </dsp:nvSpPr>
      <dsp:spPr>
        <a:xfrm>
          <a:off x="7712968" y="1907489"/>
          <a:ext cx="2002407" cy="1201444"/>
        </a:xfrm>
        <a:prstGeom prst="rect">
          <a:avLst/>
        </a:prstGeom>
        <a:solidFill>
          <a:schemeClr val="accent2">
            <a:hueOff val="-8754431"/>
            <a:satOff val="-7900"/>
            <a:lumOff val="-1762"/>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Home time</a:t>
          </a:r>
          <a:endParaRPr lang="en-US" sz="2200" kern="1200"/>
        </a:p>
      </dsp:txBody>
      <dsp:txXfrm>
        <a:off x="7712968" y="1907489"/>
        <a:ext cx="2002407" cy="12014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FFF17-FAE2-47D6-8456-1B58030BA8FE}">
      <dsp:nvSpPr>
        <dsp:cNvPr id="0" name=""/>
        <dsp:cNvSpPr/>
      </dsp:nvSpPr>
      <dsp:spPr>
        <a:xfrm>
          <a:off x="0" y="11381"/>
          <a:ext cx="11649634" cy="878377"/>
        </a:xfrm>
        <a:prstGeom prst="round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Each week your child will receive a reading book with no words to take </a:t>
          </a:r>
          <a:r>
            <a:rPr lang="en-GB" sz="2200" kern="1200">
              <a:latin typeface="Arial Nova"/>
            </a:rPr>
            <a:t>home</a:t>
          </a:r>
          <a:r>
            <a:rPr lang="en-GB" sz="2200" kern="1200"/>
            <a:t>.</a:t>
          </a:r>
          <a:endParaRPr lang="en-US" sz="2200" kern="1200"/>
        </a:p>
      </dsp:txBody>
      <dsp:txXfrm>
        <a:off x="42879" y="54260"/>
        <a:ext cx="11563876" cy="792619"/>
      </dsp:txXfrm>
    </dsp:sp>
    <dsp:sp modelId="{91D790A5-1B4E-4F8C-97F6-7914C4B9A25C}">
      <dsp:nvSpPr>
        <dsp:cNvPr id="0" name=""/>
        <dsp:cNvSpPr/>
      </dsp:nvSpPr>
      <dsp:spPr>
        <a:xfrm>
          <a:off x="0" y="953118"/>
          <a:ext cx="11649634" cy="878377"/>
        </a:xfrm>
        <a:prstGeom prst="roundRect">
          <a:avLst/>
        </a:prstGeom>
        <a:solidFill>
          <a:schemeClr val="accent2">
            <a:hueOff val="-2188608"/>
            <a:satOff val="-1975"/>
            <a:lumOff val="-44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Please write the name of the book in their reading record.</a:t>
          </a:r>
          <a:endParaRPr lang="en-US" sz="2200" kern="1200"/>
        </a:p>
      </dsp:txBody>
      <dsp:txXfrm>
        <a:off x="42879" y="995997"/>
        <a:ext cx="11563876" cy="792619"/>
      </dsp:txXfrm>
    </dsp:sp>
    <dsp:sp modelId="{4A1CCB84-92C6-4415-97C9-55BCD5D57BA0}">
      <dsp:nvSpPr>
        <dsp:cNvPr id="0" name=""/>
        <dsp:cNvSpPr/>
      </dsp:nvSpPr>
      <dsp:spPr>
        <a:xfrm>
          <a:off x="0" y="1894856"/>
          <a:ext cx="11649634" cy="878377"/>
        </a:xfrm>
        <a:prstGeom prst="roundRect">
          <a:avLst/>
        </a:prstGeom>
        <a:solidFill>
          <a:schemeClr val="accent2">
            <a:hueOff val="-4377215"/>
            <a:satOff val="-3950"/>
            <a:lumOff val="-881"/>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Our aim is for children to read 5 times a week.</a:t>
          </a:r>
          <a:endParaRPr lang="en-US" sz="2200" kern="1200"/>
        </a:p>
      </dsp:txBody>
      <dsp:txXfrm>
        <a:off x="42879" y="1937735"/>
        <a:ext cx="11563876" cy="792619"/>
      </dsp:txXfrm>
    </dsp:sp>
    <dsp:sp modelId="{8F962AED-EDDB-4672-A3FD-777FA0A2B12A}">
      <dsp:nvSpPr>
        <dsp:cNvPr id="0" name=""/>
        <dsp:cNvSpPr/>
      </dsp:nvSpPr>
      <dsp:spPr>
        <a:xfrm>
          <a:off x="0" y="2836593"/>
          <a:ext cx="11649634" cy="878377"/>
        </a:xfrm>
        <a:prstGeom prst="roundRect">
          <a:avLst/>
        </a:prstGeom>
        <a:solidFill>
          <a:schemeClr val="accent2">
            <a:hueOff val="-6565823"/>
            <a:satOff val="-5925"/>
            <a:lumOff val="-1321"/>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If your child has 5 signatures in their reading record on Friday they will receive a sticker to put on the class reading rocket, if they get 10 stickers they will get a prize.</a:t>
          </a:r>
          <a:endParaRPr lang="en-US" sz="2200" kern="1200"/>
        </a:p>
      </dsp:txBody>
      <dsp:txXfrm>
        <a:off x="42879" y="2879472"/>
        <a:ext cx="11563876" cy="792619"/>
      </dsp:txXfrm>
    </dsp:sp>
    <dsp:sp modelId="{EA2C5379-4059-459C-A026-3F52BE165E7E}">
      <dsp:nvSpPr>
        <dsp:cNvPr id="0" name=""/>
        <dsp:cNvSpPr/>
      </dsp:nvSpPr>
      <dsp:spPr>
        <a:xfrm>
          <a:off x="0" y="3778331"/>
          <a:ext cx="11649634" cy="878377"/>
        </a:xfrm>
        <a:prstGeom prst="roundRect">
          <a:avLst/>
        </a:prstGeom>
        <a:solidFill>
          <a:schemeClr val="accent2">
            <a:hueOff val="-8754431"/>
            <a:satOff val="-7900"/>
            <a:lumOff val="-1762"/>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Please make sure your child has their reading record and their reading book in school every day and please look after the book sent home.</a:t>
          </a:r>
          <a:endParaRPr lang="en-US" sz="2200" kern="1200"/>
        </a:p>
      </dsp:txBody>
      <dsp:txXfrm>
        <a:off x="42879" y="3821210"/>
        <a:ext cx="11563876" cy="7926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79AE4-9479-40B5-81BE-1AAF20E5E079}">
      <dsp:nvSpPr>
        <dsp:cNvPr id="0" name=""/>
        <dsp:cNvSpPr/>
      </dsp:nvSpPr>
      <dsp:spPr>
        <a:xfrm>
          <a:off x="236274" y="904"/>
          <a:ext cx="4465105" cy="4465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1200150">
            <a:lnSpc>
              <a:spcPct val="90000"/>
            </a:lnSpc>
            <a:spcBef>
              <a:spcPct val="0"/>
            </a:spcBef>
            <a:spcAft>
              <a:spcPct val="35000"/>
            </a:spcAft>
            <a:buNone/>
          </a:pPr>
          <a:r>
            <a:rPr lang="en-GB" sz="2700" kern="1200">
              <a:latin typeface="Arial Nova"/>
            </a:rPr>
            <a:t>Attendance</a:t>
          </a:r>
          <a:endParaRPr lang="en-US" sz="2700" kern="1200">
            <a:latin typeface="Arial Nova"/>
          </a:endParaRPr>
        </a:p>
        <a:p>
          <a:pPr marL="228600" lvl="1" indent="-228600" algn="l" defTabSz="933450">
            <a:lnSpc>
              <a:spcPct val="90000"/>
            </a:lnSpc>
            <a:spcBef>
              <a:spcPct val="0"/>
            </a:spcBef>
            <a:spcAft>
              <a:spcPct val="15000"/>
            </a:spcAft>
            <a:buChar char="•"/>
          </a:pPr>
          <a:r>
            <a:rPr lang="en-GB" sz="2100" kern="1200">
              <a:latin typeface="Arial Nova"/>
            </a:rPr>
            <a:t>It is vital that children attend school every day so they don’t fall behind or have gaps in their learning.</a:t>
          </a:r>
          <a:endParaRPr lang="en-US" sz="2100" kern="1200">
            <a:latin typeface="Arial Nova"/>
          </a:endParaRPr>
        </a:p>
        <a:p>
          <a:pPr marL="228600" lvl="1" indent="-228600" algn="l" defTabSz="933450">
            <a:lnSpc>
              <a:spcPct val="90000"/>
            </a:lnSpc>
            <a:spcBef>
              <a:spcPct val="0"/>
            </a:spcBef>
            <a:spcAft>
              <a:spcPct val="15000"/>
            </a:spcAft>
            <a:buChar char="•"/>
          </a:pPr>
          <a:r>
            <a:rPr lang="en-GB" sz="2100" kern="1200">
              <a:latin typeface="Arial Nova"/>
            </a:rPr>
            <a:t>Less than 90% attendance is considered persistent absence.</a:t>
          </a:r>
          <a:endParaRPr lang="en-US" sz="2100" kern="1200">
            <a:latin typeface="Arial Nova"/>
          </a:endParaRPr>
        </a:p>
        <a:p>
          <a:pPr marL="228600" lvl="1" indent="-228600" algn="l" defTabSz="933450">
            <a:lnSpc>
              <a:spcPct val="90000"/>
            </a:lnSpc>
            <a:spcBef>
              <a:spcPct val="0"/>
            </a:spcBef>
            <a:spcAft>
              <a:spcPct val="15000"/>
            </a:spcAft>
            <a:buChar char="•"/>
          </a:pPr>
          <a:r>
            <a:rPr lang="en-GB" sz="2100" kern="1200">
              <a:latin typeface="Arial Nova"/>
            </a:rPr>
            <a:t>If your child is unable to attend school please telephone the school to explain why or this will be recorded as an unauthorised absence.</a:t>
          </a:r>
          <a:endParaRPr lang="en-US" sz="2100" kern="1200">
            <a:latin typeface="Arial Nova"/>
          </a:endParaRPr>
        </a:p>
        <a:p>
          <a:pPr marL="228600" lvl="1" indent="-228600" algn="l" defTabSz="933450">
            <a:lnSpc>
              <a:spcPct val="90000"/>
            </a:lnSpc>
            <a:spcBef>
              <a:spcPct val="0"/>
            </a:spcBef>
            <a:spcAft>
              <a:spcPct val="15000"/>
            </a:spcAft>
            <a:buChar char="•"/>
          </a:pPr>
          <a:r>
            <a:rPr lang="en-GB" sz="2100" kern="1200">
              <a:latin typeface="Arial Nova"/>
            </a:rPr>
            <a:t>Please refrain from taking your child out of school for holidays.</a:t>
          </a:r>
          <a:endParaRPr lang="en-US" sz="2100" kern="1200">
            <a:latin typeface="Arial Nova"/>
          </a:endParaRPr>
        </a:p>
      </dsp:txBody>
      <dsp:txXfrm>
        <a:off x="236274" y="904"/>
        <a:ext cx="4465105" cy="44651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4DE0F-97FD-4D7B-9300-0E327A14D38C}">
      <dsp:nvSpPr>
        <dsp:cNvPr id="0" name=""/>
        <dsp:cNvSpPr/>
      </dsp:nvSpPr>
      <dsp:spPr>
        <a:xfrm>
          <a:off x="0" y="252190"/>
          <a:ext cx="8039428" cy="175968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Arial Nova"/>
            </a:rPr>
            <a:t>Check the school website, more specifically the  Reception page, if it's a simple question the answer may be there.</a:t>
          </a:r>
        </a:p>
      </dsp:txBody>
      <dsp:txXfrm>
        <a:off x="85900" y="338090"/>
        <a:ext cx="7867628" cy="1587880"/>
      </dsp:txXfrm>
    </dsp:sp>
    <dsp:sp modelId="{E468D503-FD23-470C-AE29-84350DBC30D0}">
      <dsp:nvSpPr>
        <dsp:cNvPr id="0" name=""/>
        <dsp:cNvSpPr/>
      </dsp:nvSpPr>
      <dsp:spPr>
        <a:xfrm>
          <a:off x="0" y="2104030"/>
          <a:ext cx="8039428" cy="1759680"/>
        </a:xfrm>
        <a:prstGeom prst="roundRect">
          <a:avLst/>
        </a:prstGeom>
        <a:solidFill>
          <a:schemeClr val="accent2">
            <a:hueOff val="-4377215"/>
            <a:satOff val="-3950"/>
            <a:lumOff val="-88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dirty="0">
              <a:latin typeface="Arial Nova"/>
            </a:rPr>
            <a:t>Speak to your child's teacher, they work with your child every day and will have the most knowledge about your child.</a:t>
          </a:r>
        </a:p>
      </dsp:txBody>
      <dsp:txXfrm>
        <a:off x="85900" y="2189930"/>
        <a:ext cx="7867628" cy="1587880"/>
      </dsp:txXfrm>
    </dsp:sp>
    <dsp:sp modelId="{DD344EE0-5C8F-47CC-B396-579BC4F01807}">
      <dsp:nvSpPr>
        <dsp:cNvPr id="0" name=""/>
        <dsp:cNvSpPr/>
      </dsp:nvSpPr>
      <dsp:spPr>
        <a:xfrm>
          <a:off x="0" y="3955870"/>
          <a:ext cx="8039428" cy="1759680"/>
        </a:xfrm>
        <a:prstGeom prst="roundRect">
          <a:avLst/>
        </a:prstGeom>
        <a:solidFill>
          <a:schemeClr val="accent2">
            <a:hueOff val="-8754431"/>
            <a:satOff val="-7900"/>
            <a:lumOff val="-176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latin typeface="Arial Nova"/>
            </a:rPr>
            <a:t>If you need further support speak to the Assistant Headteacher for the EY</a:t>
          </a:r>
          <a:r>
            <a:rPr lang="en-US" sz="3200" kern="1200"/>
            <a:t>FS</a:t>
          </a:r>
          <a:r>
            <a:rPr lang="en-US" sz="3200" kern="1200">
              <a:latin typeface="Century Gothic" panose="020B0502020202020204"/>
            </a:rPr>
            <a:t>.</a:t>
          </a:r>
          <a:endParaRPr lang="en-US" sz="3200" kern="1200"/>
        </a:p>
      </dsp:txBody>
      <dsp:txXfrm>
        <a:off x="85900" y="4041770"/>
        <a:ext cx="7867628" cy="158788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85BECC-AFB9-4C51-95B7-B5834E899C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9B28BDF-3D8C-4D6D-BD27-F4326A9361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06E58D-DE1B-40D2-9E6F-39FB57AEE7B5}" type="datetimeFigureOut">
              <a:rPr lang="en-GB" smtClean="0"/>
              <a:t>26/09/2024</a:t>
            </a:fld>
            <a:endParaRPr lang="en-GB"/>
          </a:p>
        </p:txBody>
      </p:sp>
      <p:sp>
        <p:nvSpPr>
          <p:cNvPr id="4" name="Footer Placeholder 3">
            <a:extLst>
              <a:ext uri="{FF2B5EF4-FFF2-40B4-BE49-F238E27FC236}">
                <a16:creationId xmlns:a16="http://schemas.microsoft.com/office/drawing/2014/main" id="{791D80CA-D929-416A-A8B2-8C5A847F6C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22C2574-75B5-4501-8B53-F98F4AF787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DEFBF1-1C2C-462D-9761-753FE5970ECC}" type="slidenum">
              <a:rPr lang="en-GB" smtClean="0"/>
              <a:t>‹#›</a:t>
            </a:fld>
            <a:endParaRPr lang="en-GB"/>
          </a:p>
        </p:txBody>
      </p:sp>
    </p:spTree>
    <p:extLst>
      <p:ext uri="{BB962C8B-B14F-4D97-AF65-F5344CB8AC3E}">
        <p14:creationId xmlns:p14="http://schemas.microsoft.com/office/powerpoint/2010/main" val="4013134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E9B0E4-0DE8-4F12-8CF0-2E7CD4BC2829}" type="datetimeFigureOut">
              <a:rPr lang="en-GB" smtClean="0"/>
              <a:t>26/09/2024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460FC-D7B2-4C29-AEA4-791ACBCB4CF5}" type="slidenum">
              <a:rPr lang="en-GB" smtClean="0"/>
              <a:t>‹#›</a:t>
            </a:fld>
            <a:endParaRPr lang="en-GB"/>
          </a:p>
        </p:txBody>
      </p:sp>
    </p:spTree>
    <p:extLst>
      <p:ext uri="{BB962C8B-B14F-4D97-AF65-F5344CB8AC3E}">
        <p14:creationId xmlns:p14="http://schemas.microsoft.com/office/powerpoint/2010/main" val="3009036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3A08705-2D6D-4C4D-AB14-B792D3B90679}" type="datetime1">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4696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43A5FCE6-0E02-4B45-A691-7E44E830B784}" type="datetime1">
              <a:rPr lang="en-US" smtClean="0"/>
              <a:t>9/26/2024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70612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AAB76F-D046-4714-AFB2-BD89B723CBA1}" type="datetime1">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02918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54A787-0C8C-4FD8-8EF7-16D1BFDEFB89}" type="datetime1">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870679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FBCD80-F73D-429E-99C3-9BA87F10A686}" type="datetime1">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44336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A6AD3F-19C7-4FAE-AC15-6FA8C74B8F97}" type="datetime1">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320644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9CA56E-4155-4BA5-9E7A-6FEE849E0CA5}" type="datetime1">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99149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CE7110-D1A8-4A2F-9FEE-3B6ADCCF29BB}" type="datetime1">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221081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631D6B-97F3-4CE6-82E1-752E828C14A5}" type="datetime1">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34457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8A0509-EF6F-425C-9745-DFEE3F6B7616}" type="datetime1">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67741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DD5E65-6393-46B3-9EFC-3EEE33DD583D}" type="datetime1">
              <a:rPr lang="en-US" smtClean="0"/>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417182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B5865D-3646-49E2-8825-B590E4C4DA61}" type="datetime1">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21704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9D2088-120B-4889-A036-5C31FEEE67E6}" type="datetime1">
              <a:rPr lang="en-US" smtClean="0"/>
              <a:t>9/26/2024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51784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40E718-3529-438C-8DB5-78EA6800CB97}" type="datetime1">
              <a:rPr lang="en-US" smtClean="0"/>
              <a:t>9/26/2024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258191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BA8F6E-4240-4739-BE0F-6A5E991333A9}" type="datetime1">
              <a:rPr lang="en-US" smtClean="0"/>
              <a:t>9/26/2024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40885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ECB502-048B-4B5D-9E7F-596FF4FB36C2}" type="datetime1">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41294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193728-5153-45C2-9928-0526E1315A78}" type="datetime1">
              <a:rPr lang="en-US" smtClean="0"/>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23307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E72DEB0-6A45-465E-AF0E-07AD115A47D2}" type="datetime1">
              <a:rPr lang="en-US" smtClean="0"/>
              <a:t>9/26/2024</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9381115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yln6PpV1G1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0.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1.pn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dwinprimary.co.uk/online-safety-2/"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62362DE-7747-4D8B-99FA-8E36F0B15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3EB83F-6167-4ABF-A088-F8943E60464C}"/>
              </a:ext>
            </a:extLst>
          </p:cNvPr>
          <p:cNvSpPr>
            <a:spLocks noGrp="1"/>
          </p:cNvSpPr>
          <p:nvPr>
            <p:ph type="ctrTitle"/>
          </p:nvPr>
        </p:nvSpPr>
        <p:spPr>
          <a:xfrm>
            <a:off x="2267049" y="4348969"/>
            <a:ext cx="7803209" cy="2110100"/>
          </a:xfrm>
        </p:spPr>
        <p:txBody>
          <a:bodyPr>
            <a:normAutofit/>
          </a:bodyPr>
          <a:lstStyle/>
          <a:p>
            <a:pPr algn="ctr"/>
            <a:r>
              <a:rPr lang="en-GB" sz="5400" cap="none">
                <a:latin typeface="Arial Nova"/>
              </a:rPr>
              <a:t>Reception Parents </a:t>
            </a:r>
            <a:br>
              <a:rPr lang="en-GB" sz="5400" cap="none">
                <a:latin typeface="Arial Nova"/>
              </a:rPr>
            </a:br>
            <a:r>
              <a:rPr lang="en-GB" sz="5400" cap="none">
                <a:latin typeface="Arial Nova"/>
              </a:rPr>
              <a:t>Meeting</a:t>
            </a:r>
            <a:endParaRPr lang="en-US" sz="5400" cap="none">
              <a:latin typeface="Arial Nova"/>
            </a:endParaRPr>
          </a:p>
        </p:txBody>
      </p:sp>
      <p:pic>
        <p:nvPicPr>
          <p:cNvPr id="3" name="Picture 2" descr="A logo with an owl&#10;&#10;Description automatically generated">
            <a:extLst>
              <a:ext uri="{FF2B5EF4-FFF2-40B4-BE49-F238E27FC236}">
                <a16:creationId xmlns:a16="http://schemas.microsoft.com/office/drawing/2014/main" id="{E3ACC0F4-8CC6-DABE-53DC-0BB0F7D1F075}"/>
              </a:ext>
            </a:extLst>
          </p:cNvPr>
          <p:cNvPicPr>
            <a:picLocks noChangeAspect="1"/>
          </p:cNvPicPr>
          <p:nvPr/>
        </p:nvPicPr>
        <p:blipFill rotWithShape="1">
          <a:blip r:embed="rId2"/>
          <a:srcRect t="9448" r="1" b="11197"/>
          <a:stretch/>
        </p:blipFill>
        <p:spPr>
          <a:xfrm>
            <a:off x="288045" y="400292"/>
            <a:ext cx="5069047" cy="4018236"/>
          </a:xfrm>
          <a:prstGeom prst="rect">
            <a:avLst/>
          </a:prstGeom>
          <a:ln w="15875">
            <a:solidFill>
              <a:srgbClr val="FFFFFF">
                <a:alpha val="40000"/>
              </a:srgbClr>
            </a:solidFill>
          </a:ln>
          <a:effectLst>
            <a:innerShdw blurRad="57150" dist="38100" dir="14460000">
              <a:prstClr val="black">
                <a:alpha val="70000"/>
              </a:prstClr>
            </a:innerShdw>
          </a:effectLst>
        </p:spPr>
      </p:pic>
      <p:grpSp>
        <p:nvGrpSpPr>
          <p:cNvPr id="32" name="Group 31">
            <a:extLst>
              <a:ext uri="{FF2B5EF4-FFF2-40B4-BE49-F238E27FC236}">
                <a16:creationId xmlns:a16="http://schemas.microsoft.com/office/drawing/2014/main" id="{25123E6E-F713-4254-A6BF-358CC8EC6C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3" name="Straight Connector 32">
              <a:extLst>
                <a:ext uri="{FF2B5EF4-FFF2-40B4-BE49-F238E27FC236}">
                  <a16:creationId xmlns:a16="http://schemas.microsoft.com/office/drawing/2014/main" id="{2F690FE0-5412-4598-8AD6-769BB36E2C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B4850BB6-6709-408E-BEFD-24DC5E3C29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4A03B410-983E-40D8-A4EA-2BB747CB00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12B92421-6A58-4A51-AB7D-B97EA85E30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9D092B0B-C6FB-4CDC-ABE8-5C817CAC69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5" name="Picture 4" descr="A group of children playing&#10;&#10;Description automatically generated">
            <a:extLst>
              <a:ext uri="{FF2B5EF4-FFF2-40B4-BE49-F238E27FC236}">
                <a16:creationId xmlns:a16="http://schemas.microsoft.com/office/drawing/2014/main" id="{51D86E0C-9C06-7DF3-CD94-09CF7393E5E4}"/>
              </a:ext>
            </a:extLst>
          </p:cNvPr>
          <p:cNvPicPr>
            <a:picLocks noChangeAspect="1"/>
          </p:cNvPicPr>
          <p:nvPr/>
        </p:nvPicPr>
        <p:blipFill>
          <a:blip r:embed="rId3"/>
          <a:stretch>
            <a:fillRect/>
          </a:stretch>
        </p:blipFill>
        <p:spPr>
          <a:xfrm>
            <a:off x="6027184" y="396568"/>
            <a:ext cx="5387787" cy="4019797"/>
          </a:xfrm>
          <a:prstGeom prst="rect">
            <a:avLst/>
          </a:prstGeom>
        </p:spPr>
      </p:pic>
    </p:spTree>
    <p:extLst>
      <p:ext uri="{BB962C8B-B14F-4D97-AF65-F5344CB8AC3E}">
        <p14:creationId xmlns:p14="http://schemas.microsoft.com/office/powerpoint/2010/main" val="6757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C9D35-275E-4173-5569-1CA17FECC668}"/>
              </a:ext>
            </a:extLst>
          </p:cNvPr>
          <p:cNvSpPr>
            <a:spLocks noGrp="1"/>
          </p:cNvSpPr>
          <p:nvPr>
            <p:ph type="title"/>
          </p:nvPr>
        </p:nvSpPr>
        <p:spPr>
          <a:xfrm>
            <a:off x="684213" y="271183"/>
            <a:ext cx="10058400" cy="972671"/>
          </a:xfrm>
        </p:spPr>
        <p:txBody>
          <a:bodyPr>
            <a:normAutofit/>
          </a:bodyPr>
          <a:lstStyle/>
          <a:p>
            <a:pPr algn="ctr"/>
            <a:r>
              <a:rPr lang="en-US" sz="4000" cap="none">
                <a:latin typeface="Arial Nova"/>
              </a:rPr>
              <a:t>Expressive arts and design</a:t>
            </a:r>
            <a:endParaRPr lang="en-US" sz="4000">
              <a:latin typeface="Arial Nova"/>
            </a:endParaRPr>
          </a:p>
        </p:txBody>
      </p:sp>
      <p:sp>
        <p:nvSpPr>
          <p:cNvPr id="3" name="Text Placeholder 2">
            <a:extLst>
              <a:ext uri="{FF2B5EF4-FFF2-40B4-BE49-F238E27FC236}">
                <a16:creationId xmlns:a16="http://schemas.microsoft.com/office/drawing/2014/main" id="{0F9D4B3C-6096-27D2-F73B-E938AA58C43B}"/>
              </a:ext>
            </a:extLst>
          </p:cNvPr>
          <p:cNvSpPr>
            <a:spLocks noGrp="1"/>
          </p:cNvSpPr>
          <p:nvPr>
            <p:ph type="body" idx="1"/>
          </p:nvPr>
        </p:nvSpPr>
        <p:spPr/>
        <p:txBody>
          <a:bodyPr/>
          <a:lstStyle/>
          <a:p>
            <a:endParaRPr lang="en-US"/>
          </a:p>
        </p:txBody>
      </p:sp>
      <p:graphicFrame>
        <p:nvGraphicFramePr>
          <p:cNvPr id="5" name="Table 4">
            <a:extLst>
              <a:ext uri="{FF2B5EF4-FFF2-40B4-BE49-F238E27FC236}">
                <a16:creationId xmlns:a16="http://schemas.microsoft.com/office/drawing/2014/main" id="{F37E6AE2-6856-414D-BC4E-1AD90BFBC0B7}"/>
              </a:ext>
            </a:extLst>
          </p:cNvPr>
          <p:cNvGraphicFramePr>
            <a:graphicFrameLocks noGrp="1"/>
          </p:cNvGraphicFramePr>
          <p:nvPr>
            <p:extLst>
              <p:ext uri="{D42A27DB-BD31-4B8C-83A1-F6EECF244321}">
                <p14:modId xmlns:p14="http://schemas.microsoft.com/office/powerpoint/2010/main" val="2931593498"/>
              </p:ext>
            </p:extLst>
          </p:nvPr>
        </p:nvGraphicFramePr>
        <p:xfrm>
          <a:off x="302558" y="3720352"/>
          <a:ext cx="11570605" cy="2513661"/>
        </p:xfrm>
        <a:graphic>
          <a:graphicData uri="http://schemas.openxmlformats.org/drawingml/2006/table">
            <a:tbl>
              <a:tblPr firstRow="1" bandRow="1">
                <a:tableStyleId>{5C22544A-7EE6-4342-B048-85BDC9FD1C3A}</a:tableStyleId>
              </a:tblPr>
              <a:tblGrid>
                <a:gridCol w="11570605">
                  <a:extLst>
                    <a:ext uri="{9D8B030D-6E8A-4147-A177-3AD203B41FA5}">
                      <a16:colId xmlns:a16="http://schemas.microsoft.com/office/drawing/2014/main" val="2490591633"/>
                    </a:ext>
                  </a:extLst>
                </a:gridCol>
              </a:tblGrid>
              <a:tr h="686360">
                <a:tc>
                  <a:txBody>
                    <a:bodyPr/>
                    <a:lstStyle/>
                    <a:p>
                      <a:pPr algn="ctr" rtl="0" fontAlgn="base"/>
                      <a:endParaRPr lang="en-US" sz="1800" b="1">
                        <a:solidFill>
                          <a:srgbClr val="FFFFFF"/>
                        </a:solidFill>
                        <a:effectLst/>
                        <a:latin typeface="Century Gothic"/>
                      </a:endParaRPr>
                    </a:p>
                    <a:p>
                      <a:pPr lvl="0" algn="ctr">
                        <a:buNone/>
                      </a:pPr>
                      <a:r>
                        <a:rPr lang="en-US" sz="2000" b="1">
                          <a:solidFill>
                            <a:srgbClr val="FFFFFF"/>
                          </a:solidFill>
                          <a:effectLst/>
                          <a:latin typeface="Arial Nova"/>
                        </a:rPr>
                        <a:t>What you can do to help​</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9C3B85"/>
                    </a:solidFill>
                  </a:tcPr>
                </a:tc>
                <a:extLst>
                  <a:ext uri="{0D108BD9-81ED-4DB2-BD59-A6C34878D82A}">
                    <a16:rowId xmlns:a16="http://schemas.microsoft.com/office/drawing/2014/main" val="391421932"/>
                  </a:ext>
                </a:extLst>
              </a:tr>
              <a:tr h="1827301">
                <a:tc>
                  <a:txBody>
                    <a:bodyPr/>
                    <a:lstStyle/>
                    <a:p>
                      <a:pPr marL="285750" indent="-285750" rtl="0" fontAlgn="auto">
                        <a:buFont typeface="Wingdings"/>
                        <a:buChar char="ü"/>
                      </a:pPr>
                      <a:r>
                        <a:rPr lang="en-US" sz="1800">
                          <a:effectLst/>
                          <a:latin typeface="Century Gothic"/>
                        </a:rPr>
                        <a:t>​</a:t>
                      </a:r>
                      <a:r>
                        <a:rPr lang="en-US" sz="2000">
                          <a:effectLst/>
                          <a:latin typeface="Arial Nova"/>
                        </a:rPr>
                        <a:t>Craft and drawing activities.</a:t>
                      </a:r>
                      <a:endParaRPr lang="en-US" sz="2000">
                        <a:latin typeface="Arial Nova"/>
                      </a:endParaRPr>
                    </a:p>
                    <a:p>
                      <a:pPr marL="342900" lvl="0" indent="-342900">
                        <a:buFont typeface="Wingdings"/>
                        <a:buChar char="ü"/>
                      </a:pPr>
                      <a:r>
                        <a:rPr lang="en-US" sz="2000">
                          <a:effectLst/>
                          <a:latin typeface="Arial Nova"/>
                        </a:rPr>
                        <a:t>Play imaginatively with your child with toys and props.</a:t>
                      </a:r>
                      <a:endParaRPr lang="en-US" sz="2000">
                        <a:latin typeface="Arial Nova"/>
                      </a:endParaRPr>
                    </a:p>
                    <a:p>
                      <a:pPr marL="342900" lvl="0" indent="-342900">
                        <a:buFont typeface="Wingdings"/>
                        <a:buChar char="ü"/>
                      </a:pPr>
                      <a:r>
                        <a:rPr lang="en-US" sz="2000">
                          <a:effectLst/>
                          <a:latin typeface="Arial Nova"/>
                        </a:rPr>
                        <a:t>Singing songs.</a:t>
                      </a:r>
                    </a:p>
                    <a:p>
                      <a:pPr marL="342900" lvl="0" indent="-342900">
                        <a:buFont typeface="Wingdings"/>
                        <a:buChar char="ü"/>
                      </a:pPr>
                      <a:r>
                        <a:rPr lang="en-US" sz="2000">
                          <a:effectLst/>
                          <a:latin typeface="Arial Nova"/>
                        </a:rPr>
                        <a:t>Making music.</a:t>
                      </a:r>
                    </a:p>
                    <a:p>
                      <a:pPr marL="342900" lvl="0" indent="-342900">
                        <a:buFont typeface="Wingdings"/>
                        <a:buChar char="ü"/>
                      </a:pPr>
                      <a:r>
                        <a:rPr lang="en-US" sz="2000">
                          <a:effectLst/>
                          <a:latin typeface="Arial Nova"/>
                        </a:rPr>
                        <a:t>Dancing.</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1980821104"/>
                  </a:ext>
                </a:extLst>
              </a:tr>
            </a:tbl>
          </a:graphicData>
        </a:graphic>
      </p:graphicFrame>
      <p:graphicFrame>
        <p:nvGraphicFramePr>
          <p:cNvPr id="7" name="Table 6">
            <a:extLst>
              <a:ext uri="{FF2B5EF4-FFF2-40B4-BE49-F238E27FC236}">
                <a16:creationId xmlns:a16="http://schemas.microsoft.com/office/drawing/2014/main" id="{CB33D1DD-C3EB-32BE-013A-CB067B5AD525}"/>
              </a:ext>
            </a:extLst>
          </p:cNvPr>
          <p:cNvGraphicFramePr>
            <a:graphicFrameLocks noGrp="1"/>
          </p:cNvGraphicFramePr>
          <p:nvPr>
            <p:extLst>
              <p:ext uri="{D42A27DB-BD31-4B8C-83A1-F6EECF244321}">
                <p14:modId xmlns:p14="http://schemas.microsoft.com/office/powerpoint/2010/main" val="1417189107"/>
              </p:ext>
            </p:extLst>
          </p:nvPr>
        </p:nvGraphicFramePr>
        <p:xfrm>
          <a:off x="313767" y="1144345"/>
          <a:ext cx="11561830" cy="2294674"/>
        </p:xfrm>
        <a:graphic>
          <a:graphicData uri="http://schemas.openxmlformats.org/drawingml/2006/table">
            <a:tbl>
              <a:tblPr firstRow="1" bandRow="1">
                <a:tableStyleId>{5C22544A-7EE6-4342-B048-85BDC9FD1C3A}</a:tableStyleId>
              </a:tblPr>
              <a:tblGrid>
                <a:gridCol w="5780915">
                  <a:extLst>
                    <a:ext uri="{9D8B030D-6E8A-4147-A177-3AD203B41FA5}">
                      <a16:colId xmlns:a16="http://schemas.microsoft.com/office/drawing/2014/main" val="3636323592"/>
                    </a:ext>
                  </a:extLst>
                </a:gridCol>
                <a:gridCol w="5780915">
                  <a:extLst>
                    <a:ext uri="{9D8B030D-6E8A-4147-A177-3AD203B41FA5}">
                      <a16:colId xmlns:a16="http://schemas.microsoft.com/office/drawing/2014/main" val="3045133787"/>
                    </a:ext>
                  </a:extLst>
                </a:gridCol>
              </a:tblGrid>
              <a:tr h="692359">
                <a:tc>
                  <a:txBody>
                    <a:bodyPr/>
                    <a:lstStyle/>
                    <a:p>
                      <a:pPr rtl="0" fontAlgn="base"/>
                      <a:r>
                        <a:rPr lang="en-US" sz="2000" b="1">
                          <a:solidFill>
                            <a:srgbClr val="FFFFFF"/>
                          </a:solidFill>
                          <a:effectLst/>
                          <a:latin typeface="Arial Nova"/>
                        </a:rPr>
                        <a:t>Creating with Materials</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9C3B85"/>
                    </a:solidFill>
                  </a:tcPr>
                </a:tc>
                <a:tc>
                  <a:txBody>
                    <a:bodyPr/>
                    <a:lstStyle/>
                    <a:p>
                      <a:pPr rtl="0" fontAlgn="base"/>
                      <a:r>
                        <a:rPr lang="en-US" sz="2000" b="1">
                          <a:solidFill>
                            <a:srgbClr val="FFFFFF"/>
                          </a:solidFill>
                          <a:effectLst/>
                          <a:latin typeface="Arial Nova"/>
                        </a:rPr>
                        <a:t>Being imaginative and Expressive</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9C3B85"/>
                    </a:solidFill>
                  </a:tcPr>
                </a:tc>
                <a:extLst>
                  <a:ext uri="{0D108BD9-81ED-4DB2-BD59-A6C34878D82A}">
                    <a16:rowId xmlns:a16="http://schemas.microsoft.com/office/drawing/2014/main" val="3165830336"/>
                  </a:ext>
                </a:extLst>
              </a:tr>
              <a:tr h="1602315">
                <a:tc>
                  <a:txBody>
                    <a:bodyPr/>
                    <a:lstStyle/>
                    <a:p>
                      <a:pPr marL="342900" indent="-342900" rtl="0" fontAlgn="auto">
                        <a:buFont typeface="Wingdings"/>
                        <a:buChar char="v"/>
                      </a:pPr>
                      <a:r>
                        <a:rPr lang="en-US" sz="2000" dirty="0">
                          <a:effectLst/>
                          <a:latin typeface="Arial Nova"/>
                        </a:rPr>
                        <a:t>​Painting, observational drawing, junk modelling etc.</a:t>
                      </a:r>
                    </a:p>
                    <a:p>
                      <a:pPr marL="342900" lvl="0" indent="-342900">
                        <a:buFont typeface="Wingdings"/>
                        <a:buChar char="v"/>
                      </a:pPr>
                      <a:r>
                        <a:rPr lang="en-US" sz="2000" dirty="0">
                          <a:effectLst/>
                          <a:latin typeface="Arial Nova"/>
                        </a:rPr>
                        <a:t>Using skills such as drawing, using scissors and joining materials.</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tx1">
                        <a:lumMod val="85000"/>
                      </a:schemeClr>
                    </a:solidFill>
                  </a:tcPr>
                </a:tc>
                <a:tc>
                  <a:txBody>
                    <a:bodyPr/>
                    <a:lstStyle/>
                    <a:p>
                      <a:pPr marL="342900" indent="-342900" rtl="0" fontAlgn="auto">
                        <a:buFont typeface="Wingdings"/>
                        <a:buChar char="v"/>
                      </a:pPr>
                      <a:r>
                        <a:rPr lang="en-US" sz="2000" dirty="0">
                          <a:effectLst/>
                          <a:latin typeface="Arial Nova"/>
                        </a:rPr>
                        <a:t>​Singing songs and rhymes.</a:t>
                      </a:r>
                    </a:p>
                    <a:p>
                      <a:pPr marL="342900" lvl="0" indent="-342900">
                        <a:buFont typeface="Wingdings"/>
                        <a:buChar char="v"/>
                      </a:pPr>
                      <a:r>
                        <a:rPr lang="en-US" sz="2000" dirty="0">
                          <a:effectLst/>
                          <a:latin typeface="Arial Nova"/>
                        </a:rPr>
                        <a:t>Providing role play and imaginative play opportunities.</a:t>
                      </a:r>
                    </a:p>
                    <a:p>
                      <a:pPr marL="342900" lvl="0" indent="-342900">
                        <a:buFont typeface="Wingdings"/>
                        <a:buChar char="v"/>
                      </a:pPr>
                      <a:r>
                        <a:rPr lang="en-US" sz="2000" dirty="0">
                          <a:effectLst/>
                          <a:latin typeface="Arial Nova"/>
                        </a:rPr>
                        <a:t>Acting out stories.</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3164536687"/>
                  </a:ext>
                </a:extLst>
              </a:tr>
            </a:tbl>
          </a:graphicData>
        </a:graphic>
      </p:graphicFrame>
    </p:spTree>
    <p:extLst>
      <p:ext uri="{BB962C8B-B14F-4D97-AF65-F5344CB8AC3E}">
        <p14:creationId xmlns:p14="http://schemas.microsoft.com/office/powerpoint/2010/main" val="2174034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D711A-3668-1681-4660-E051090EC64B}"/>
              </a:ext>
            </a:extLst>
          </p:cNvPr>
          <p:cNvSpPr>
            <a:spLocks noGrp="1"/>
          </p:cNvSpPr>
          <p:nvPr>
            <p:ph type="title"/>
          </p:nvPr>
        </p:nvSpPr>
        <p:spPr>
          <a:xfrm>
            <a:off x="1255712" y="161862"/>
            <a:ext cx="8534400" cy="711450"/>
          </a:xfrm>
        </p:spPr>
        <p:txBody>
          <a:bodyPr>
            <a:normAutofit/>
          </a:bodyPr>
          <a:lstStyle/>
          <a:p>
            <a:pPr algn="ctr"/>
            <a:r>
              <a:rPr lang="en-US" sz="4000" cap="none">
                <a:latin typeface="Arial Nova"/>
              </a:rPr>
              <a:t>Our topics and key texts</a:t>
            </a:r>
            <a:endParaRPr lang="en-US" sz="4000" cap="none"/>
          </a:p>
        </p:txBody>
      </p:sp>
      <p:graphicFrame>
        <p:nvGraphicFramePr>
          <p:cNvPr id="4" name="Table 3">
            <a:extLst>
              <a:ext uri="{FF2B5EF4-FFF2-40B4-BE49-F238E27FC236}">
                <a16:creationId xmlns:a16="http://schemas.microsoft.com/office/drawing/2014/main" id="{BD8D66C7-E90E-EFA1-2FF6-73AE82A3C62C}"/>
              </a:ext>
            </a:extLst>
          </p:cNvPr>
          <p:cNvGraphicFramePr>
            <a:graphicFrameLocks noGrp="1"/>
          </p:cNvGraphicFramePr>
          <p:nvPr>
            <p:extLst>
              <p:ext uri="{D42A27DB-BD31-4B8C-83A1-F6EECF244321}">
                <p14:modId xmlns:p14="http://schemas.microsoft.com/office/powerpoint/2010/main" val="2690261229"/>
              </p:ext>
            </p:extLst>
          </p:nvPr>
        </p:nvGraphicFramePr>
        <p:xfrm>
          <a:off x="739588" y="874059"/>
          <a:ext cx="10339846" cy="5723740"/>
        </p:xfrm>
        <a:graphic>
          <a:graphicData uri="http://schemas.openxmlformats.org/drawingml/2006/table">
            <a:tbl>
              <a:tblPr firstRow="1" bandRow="1">
                <a:tableStyleId>{5C22544A-7EE6-4342-B048-85BDC9FD1C3A}</a:tableStyleId>
              </a:tblPr>
              <a:tblGrid>
                <a:gridCol w="5169923">
                  <a:extLst>
                    <a:ext uri="{9D8B030D-6E8A-4147-A177-3AD203B41FA5}">
                      <a16:colId xmlns:a16="http://schemas.microsoft.com/office/drawing/2014/main" val="1317410595"/>
                    </a:ext>
                  </a:extLst>
                </a:gridCol>
                <a:gridCol w="5169923">
                  <a:extLst>
                    <a:ext uri="{9D8B030D-6E8A-4147-A177-3AD203B41FA5}">
                      <a16:colId xmlns:a16="http://schemas.microsoft.com/office/drawing/2014/main" val="982063405"/>
                    </a:ext>
                  </a:extLst>
                </a:gridCol>
              </a:tblGrid>
              <a:tr h="420220">
                <a:tc>
                  <a:txBody>
                    <a:bodyPr/>
                    <a:lstStyle/>
                    <a:p>
                      <a:pPr algn="ctr"/>
                      <a:r>
                        <a:rPr lang="en-US" sz="2000">
                          <a:latin typeface="Arial Nova"/>
                        </a:rPr>
                        <a:t>Topics and festivals</a:t>
                      </a:r>
                    </a:p>
                  </a:txBody>
                  <a:tcPr>
                    <a:solidFill>
                      <a:srgbClr val="9C3B85"/>
                    </a:solidFill>
                  </a:tcPr>
                </a:tc>
                <a:tc>
                  <a:txBody>
                    <a:bodyPr/>
                    <a:lstStyle/>
                    <a:p>
                      <a:pPr algn="ctr"/>
                      <a:r>
                        <a:rPr lang="en-US" sz="2000">
                          <a:latin typeface="Arial Nova"/>
                        </a:rPr>
                        <a:t>Key texts</a:t>
                      </a:r>
                    </a:p>
                  </a:txBody>
                  <a:tcPr>
                    <a:solidFill>
                      <a:srgbClr val="9C3B85"/>
                    </a:solidFill>
                  </a:tcPr>
                </a:tc>
                <a:extLst>
                  <a:ext uri="{0D108BD9-81ED-4DB2-BD59-A6C34878D82A}">
                    <a16:rowId xmlns:a16="http://schemas.microsoft.com/office/drawing/2014/main" val="3878068089"/>
                  </a:ext>
                </a:extLst>
              </a:tr>
              <a:tr h="4513449">
                <a:tc>
                  <a:txBody>
                    <a:bodyPr/>
                    <a:lstStyle/>
                    <a:p>
                      <a:pPr marL="285750" indent="-285750">
                        <a:buFont typeface="Wingdings"/>
                        <a:buChar char="v"/>
                      </a:pPr>
                      <a:r>
                        <a:rPr lang="en-US" sz="1800" dirty="0">
                          <a:latin typeface="Arial Nova"/>
                        </a:rPr>
                        <a:t>All about me</a:t>
                      </a:r>
                    </a:p>
                    <a:p>
                      <a:pPr marL="285750" lvl="0" indent="-285750">
                        <a:buFont typeface="Wingdings"/>
                        <a:buChar char="v"/>
                      </a:pPr>
                      <a:r>
                        <a:rPr lang="en-US" sz="1800" dirty="0">
                          <a:latin typeface="Arial Nova"/>
                        </a:rPr>
                        <a:t>Autumn</a:t>
                      </a:r>
                    </a:p>
                    <a:p>
                      <a:pPr marL="285750" lvl="0" indent="-285750">
                        <a:buFont typeface="Wingdings"/>
                        <a:buChar char="v"/>
                      </a:pPr>
                      <a:r>
                        <a:rPr lang="en-US" sz="1800" dirty="0">
                          <a:latin typeface="Arial Nova"/>
                        </a:rPr>
                        <a:t>Harvest</a:t>
                      </a:r>
                    </a:p>
                    <a:p>
                      <a:pPr marL="285750" lvl="0" indent="-285750">
                        <a:buFont typeface="Wingdings"/>
                        <a:buChar char="v"/>
                      </a:pPr>
                      <a:r>
                        <a:rPr lang="en-US" sz="1800" dirty="0">
                          <a:latin typeface="Arial Nova"/>
                        </a:rPr>
                        <a:t>Diwali</a:t>
                      </a:r>
                    </a:p>
                    <a:p>
                      <a:pPr marL="285750" lvl="0" indent="-285750">
                        <a:buFont typeface="Wingdings"/>
                        <a:buChar char="v"/>
                      </a:pPr>
                      <a:r>
                        <a:rPr lang="en-US" sz="1800" dirty="0">
                          <a:latin typeface="Arial Nova"/>
                        </a:rPr>
                        <a:t>Guy Fawkes night</a:t>
                      </a:r>
                    </a:p>
                    <a:p>
                      <a:pPr marL="285750" lvl="0" indent="-285750">
                        <a:buFont typeface="Wingdings"/>
                        <a:buChar char="v"/>
                      </a:pPr>
                      <a:r>
                        <a:rPr lang="en-US" sz="1800" dirty="0">
                          <a:latin typeface="Arial Nova"/>
                        </a:rPr>
                        <a:t>Remembrance</a:t>
                      </a:r>
                    </a:p>
                    <a:p>
                      <a:pPr marL="285750" lvl="0" indent="-285750">
                        <a:buFont typeface="Wingdings"/>
                        <a:buChar char="v"/>
                      </a:pPr>
                      <a:r>
                        <a:rPr lang="en-US" sz="1800" dirty="0">
                          <a:latin typeface="Arial Nova"/>
                        </a:rPr>
                        <a:t>Christmas</a:t>
                      </a:r>
                    </a:p>
                    <a:p>
                      <a:pPr marL="285750" lvl="0" indent="-285750">
                        <a:buFont typeface="Wingdings"/>
                        <a:buChar char="v"/>
                      </a:pPr>
                      <a:r>
                        <a:rPr lang="en-US" sz="1800" dirty="0">
                          <a:latin typeface="Arial Nova"/>
                        </a:rPr>
                        <a:t>Winter</a:t>
                      </a:r>
                    </a:p>
                    <a:p>
                      <a:pPr marL="285750" lvl="0" indent="-285750">
                        <a:buFont typeface="Wingdings"/>
                        <a:buChar char="v"/>
                      </a:pPr>
                      <a:r>
                        <a:rPr lang="en-US" sz="1800" dirty="0">
                          <a:latin typeface="Arial Nova"/>
                        </a:rPr>
                        <a:t>People who help us</a:t>
                      </a:r>
                    </a:p>
                    <a:p>
                      <a:pPr marL="285750" lvl="0" indent="-285750">
                        <a:buFont typeface="Wingdings"/>
                        <a:buChar char="v"/>
                      </a:pPr>
                      <a:r>
                        <a:rPr lang="en-US" sz="1800" dirty="0">
                          <a:latin typeface="Arial Nova"/>
                        </a:rPr>
                        <a:t>Chinese New Year</a:t>
                      </a:r>
                    </a:p>
                    <a:p>
                      <a:pPr marL="285750" lvl="0" indent="-285750">
                        <a:buFont typeface="Wingdings"/>
                        <a:buChar char="v"/>
                      </a:pPr>
                      <a:r>
                        <a:rPr lang="en-US" sz="1800" dirty="0">
                          <a:latin typeface="Arial Nova"/>
                        </a:rPr>
                        <a:t>Easter</a:t>
                      </a:r>
                    </a:p>
                    <a:p>
                      <a:pPr marL="285750" lvl="0" indent="-285750">
                        <a:buFont typeface="Wingdings"/>
                        <a:buChar char="v"/>
                      </a:pPr>
                      <a:r>
                        <a:rPr lang="en-US" sz="1800" dirty="0">
                          <a:latin typeface="Arial Nova"/>
                        </a:rPr>
                        <a:t>Eid</a:t>
                      </a:r>
                    </a:p>
                    <a:p>
                      <a:pPr marL="285750" lvl="0" indent="-285750">
                        <a:buFont typeface="Wingdings"/>
                        <a:buChar char="v"/>
                      </a:pPr>
                      <a:r>
                        <a:rPr lang="en-US" sz="1800" dirty="0">
                          <a:latin typeface="Arial Nova"/>
                        </a:rPr>
                        <a:t>Growing</a:t>
                      </a:r>
                    </a:p>
                    <a:p>
                      <a:pPr marL="285750" lvl="0" indent="-285750">
                        <a:buFont typeface="Wingdings"/>
                        <a:buChar char="v"/>
                      </a:pPr>
                      <a:r>
                        <a:rPr lang="en-US" sz="1800" dirty="0">
                          <a:latin typeface="Arial Nova"/>
                        </a:rPr>
                        <a:t>Farm animals</a:t>
                      </a:r>
                    </a:p>
                    <a:p>
                      <a:pPr marL="285750" lvl="0" indent="-285750">
                        <a:buFont typeface="Wingdings"/>
                        <a:buChar char="v"/>
                      </a:pPr>
                      <a:r>
                        <a:rPr lang="en-US" sz="1800" dirty="0">
                          <a:latin typeface="Arial Nova"/>
                        </a:rPr>
                        <a:t>Minibeasts</a:t>
                      </a:r>
                    </a:p>
                    <a:p>
                      <a:pPr marL="285750" lvl="0" indent="-285750">
                        <a:buFont typeface="Wingdings"/>
                        <a:buChar char="v"/>
                      </a:pPr>
                      <a:r>
                        <a:rPr lang="en-US" sz="1800" dirty="0">
                          <a:latin typeface="Arial Nova"/>
                        </a:rPr>
                        <a:t>Summer</a:t>
                      </a:r>
                    </a:p>
                    <a:p>
                      <a:pPr marL="285750" lvl="0" indent="-285750">
                        <a:buFont typeface="Wingdings"/>
                        <a:buChar char="v"/>
                      </a:pPr>
                      <a:r>
                        <a:rPr lang="en-US" sz="1800" dirty="0">
                          <a:latin typeface="Arial Nova"/>
                        </a:rPr>
                        <a:t>Seaside</a:t>
                      </a:r>
                    </a:p>
                    <a:p>
                      <a:pPr marL="285750" lvl="0" indent="-285750">
                        <a:buFont typeface="Wingdings"/>
                        <a:buChar char="v"/>
                      </a:pPr>
                      <a:r>
                        <a:rPr lang="en-US" sz="1800" dirty="0">
                          <a:latin typeface="Arial Nova"/>
                        </a:rPr>
                        <a:t>Superheroes</a:t>
                      </a:r>
                    </a:p>
                    <a:p>
                      <a:pPr marL="285750" lvl="0" indent="-285750">
                        <a:buFont typeface="Wingdings"/>
                        <a:buChar char="v"/>
                      </a:pPr>
                      <a:r>
                        <a:rPr lang="en-US" sz="1800" dirty="0">
                          <a:latin typeface="Arial Nova"/>
                        </a:rPr>
                        <a:t>Wild animals</a:t>
                      </a:r>
                    </a:p>
                  </a:txBody>
                  <a:tcPr/>
                </a:tc>
                <a:tc>
                  <a:txBody>
                    <a:bodyPr/>
                    <a:lstStyle/>
                    <a:p>
                      <a:pPr marL="285750" indent="-285750">
                        <a:buFont typeface="Wingdings"/>
                        <a:buChar char="v"/>
                      </a:pPr>
                      <a:r>
                        <a:rPr lang="en-US" sz="2000" dirty="0" err="1">
                          <a:latin typeface="Arial Nova"/>
                        </a:rPr>
                        <a:t>Boggity</a:t>
                      </a:r>
                      <a:r>
                        <a:rPr lang="en-US" sz="2000" dirty="0">
                          <a:latin typeface="Arial Nova"/>
                        </a:rPr>
                        <a:t> Bog</a:t>
                      </a:r>
                    </a:p>
                    <a:p>
                      <a:pPr marL="285750" marR="0" lvl="0" indent="-285750" algn="l" defTabSz="457200" rtl="0" eaLnBrk="1" fontAlgn="auto" latinLnBrk="0" hangingPunct="1">
                        <a:lnSpc>
                          <a:spcPct val="100000"/>
                        </a:lnSpc>
                        <a:spcBef>
                          <a:spcPts val="0"/>
                        </a:spcBef>
                        <a:spcAft>
                          <a:spcPts val="0"/>
                        </a:spcAft>
                        <a:buClrTx/>
                        <a:buSzTx/>
                        <a:buFont typeface="Wingdings"/>
                        <a:buChar char="v"/>
                        <a:tabLst/>
                        <a:defRPr/>
                      </a:pPr>
                      <a:r>
                        <a:rPr lang="en-US" sz="2000" dirty="0">
                          <a:latin typeface="Arial Nova"/>
                        </a:rPr>
                        <a:t>The Three Billy Goats Gruff</a:t>
                      </a:r>
                    </a:p>
                    <a:p>
                      <a:pPr marL="285750" lvl="0" indent="-285750">
                        <a:buFont typeface="Wingdings"/>
                        <a:buChar char="v"/>
                      </a:pPr>
                      <a:r>
                        <a:rPr lang="en-US" sz="2000" dirty="0">
                          <a:latin typeface="Arial Nova"/>
                        </a:rPr>
                        <a:t>The Little Red Hen</a:t>
                      </a:r>
                    </a:p>
                    <a:p>
                      <a:pPr marL="285750" lvl="0" indent="-285750">
                        <a:buFont typeface="Wingdings"/>
                        <a:buChar char="v"/>
                      </a:pPr>
                      <a:r>
                        <a:rPr lang="en-US" sz="2000" dirty="0">
                          <a:latin typeface="Arial Nova"/>
                        </a:rPr>
                        <a:t>The Hungry Giant</a:t>
                      </a:r>
                    </a:p>
                    <a:p>
                      <a:pPr marL="285750" lvl="0" indent="-285750">
                        <a:buFont typeface="Wingdings"/>
                        <a:buChar char="v"/>
                      </a:pPr>
                      <a:r>
                        <a:rPr lang="en-US" sz="2000" dirty="0">
                          <a:latin typeface="Arial Nova"/>
                        </a:rPr>
                        <a:t>Once there were Giants</a:t>
                      </a:r>
                    </a:p>
                    <a:p>
                      <a:pPr marL="285750" lvl="0" indent="-285750">
                        <a:buFont typeface="Wingdings"/>
                        <a:buChar char="v"/>
                      </a:pPr>
                      <a:r>
                        <a:rPr lang="en-US" sz="2000" dirty="0">
                          <a:latin typeface="Arial Nova"/>
                        </a:rPr>
                        <a:t>Dear Santa</a:t>
                      </a:r>
                    </a:p>
                    <a:p>
                      <a:pPr marL="285750" lvl="0" indent="-285750">
                        <a:buFont typeface="Wingdings"/>
                        <a:buChar char="v"/>
                      </a:pPr>
                      <a:r>
                        <a:rPr lang="en-US" sz="2000" dirty="0">
                          <a:latin typeface="Arial Nova"/>
                        </a:rPr>
                        <a:t>One Snowy Night</a:t>
                      </a:r>
                    </a:p>
                    <a:p>
                      <a:pPr marL="285750" lvl="0" indent="-285750">
                        <a:buFont typeface="Wingdings"/>
                        <a:buChar char="v"/>
                      </a:pPr>
                      <a:r>
                        <a:rPr lang="en-US" sz="2000" dirty="0">
                          <a:latin typeface="Arial Nova"/>
                        </a:rPr>
                        <a:t>After the Storm</a:t>
                      </a:r>
                    </a:p>
                    <a:p>
                      <a:pPr marL="285750" lvl="0" indent="-285750">
                        <a:buFont typeface="Wingdings"/>
                        <a:buChar char="v"/>
                      </a:pPr>
                      <a:r>
                        <a:rPr lang="en-US" sz="2000" dirty="0">
                          <a:latin typeface="Arial Nova"/>
                        </a:rPr>
                        <a:t>The Rescue Party</a:t>
                      </a:r>
                    </a:p>
                    <a:p>
                      <a:pPr marL="285750" lvl="0" indent="-285750">
                        <a:buFont typeface="Wingdings"/>
                        <a:buChar char="v"/>
                      </a:pPr>
                      <a:r>
                        <a:rPr lang="en-US" sz="2000" dirty="0" err="1">
                          <a:latin typeface="Arial Nova"/>
                        </a:rPr>
                        <a:t>Mrs</a:t>
                      </a:r>
                      <a:r>
                        <a:rPr lang="en-US" sz="2000" dirty="0">
                          <a:latin typeface="Arial Nova"/>
                        </a:rPr>
                        <a:t> Wishy Washy</a:t>
                      </a:r>
                    </a:p>
                    <a:p>
                      <a:pPr marL="285750" lvl="0" indent="-285750">
                        <a:buFont typeface="Wingdings"/>
                        <a:buChar char="v"/>
                      </a:pPr>
                      <a:r>
                        <a:rPr lang="en-US" sz="2000" dirty="0">
                          <a:latin typeface="Arial Nova"/>
                        </a:rPr>
                        <a:t>Wishy Washy Day</a:t>
                      </a:r>
                    </a:p>
                    <a:p>
                      <a:pPr marL="285750" lvl="0" indent="-285750">
                        <a:buFont typeface="Wingdings"/>
                        <a:buChar char="v"/>
                      </a:pPr>
                      <a:r>
                        <a:rPr lang="en-US" sz="2000" dirty="0">
                          <a:latin typeface="Arial Nova"/>
                        </a:rPr>
                        <a:t>Mud Walk</a:t>
                      </a:r>
                    </a:p>
                    <a:p>
                      <a:pPr marL="285750" lvl="0" indent="-285750">
                        <a:buFont typeface="Wingdings"/>
                        <a:buChar char="v"/>
                      </a:pPr>
                      <a:r>
                        <a:rPr lang="en-US" sz="2000" dirty="0">
                          <a:latin typeface="Arial Nova"/>
                        </a:rPr>
                        <a:t>Meanies</a:t>
                      </a:r>
                    </a:p>
                    <a:p>
                      <a:pPr marL="285750" lvl="0" indent="-285750">
                        <a:buFont typeface="Wingdings"/>
                        <a:buChar char="v"/>
                      </a:pPr>
                      <a:r>
                        <a:rPr lang="en-US" sz="2000" dirty="0">
                          <a:latin typeface="Arial Nova"/>
                        </a:rPr>
                        <a:t>Meanies came to school</a:t>
                      </a:r>
                    </a:p>
                    <a:p>
                      <a:pPr marL="285750" lvl="0" indent="-285750">
                        <a:buFont typeface="Wingdings"/>
                        <a:buChar char="v"/>
                      </a:pPr>
                      <a:r>
                        <a:rPr lang="en-US" sz="2000" dirty="0">
                          <a:latin typeface="Arial Nova"/>
                        </a:rPr>
                        <a:t>The Toymaker</a:t>
                      </a:r>
                    </a:p>
                    <a:p>
                      <a:pPr marL="285750" lvl="0" indent="-285750">
                        <a:buFont typeface="Wingdings"/>
                        <a:buChar char="v"/>
                      </a:pPr>
                      <a:r>
                        <a:rPr lang="en-US" sz="2000" dirty="0">
                          <a:latin typeface="Arial Nova"/>
                        </a:rPr>
                        <a:t>The Gruffalo</a:t>
                      </a:r>
                    </a:p>
                    <a:p>
                      <a:pPr marL="285750" lvl="0" indent="-285750">
                        <a:buFont typeface="Wingdings"/>
                        <a:buChar char="v"/>
                      </a:pPr>
                      <a:r>
                        <a:rPr lang="en-US" sz="2000" dirty="0">
                          <a:latin typeface="Arial Nova"/>
                        </a:rPr>
                        <a:t>Lucy and Tom at the Seaside</a:t>
                      </a:r>
                    </a:p>
                  </a:txBody>
                  <a:tcPr/>
                </a:tc>
                <a:extLst>
                  <a:ext uri="{0D108BD9-81ED-4DB2-BD59-A6C34878D82A}">
                    <a16:rowId xmlns:a16="http://schemas.microsoft.com/office/drawing/2014/main" val="4233201071"/>
                  </a:ext>
                </a:extLst>
              </a:tr>
            </a:tbl>
          </a:graphicData>
        </a:graphic>
      </p:graphicFrame>
    </p:spTree>
    <p:extLst>
      <p:ext uri="{BB962C8B-B14F-4D97-AF65-F5344CB8AC3E}">
        <p14:creationId xmlns:p14="http://schemas.microsoft.com/office/powerpoint/2010/main" val="1379414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C33F367-76E5-4D2A-96B1-4FD443CDD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8" name="Snip Diagonal Corner Rectangle 21">
            <a:extLst>
              <a:ext uri="{FF2B5EF4-FFF2-40B4-BE49-F238E27FC236}">
                <a16:creationId xmlns:a16="http://schemas.microsoft.com/office/drawing/2014/main" id="{6F769419-3E73-449D-B62A-0CDEC946A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129873"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6515200-42F9-488F-9895-6CDBCD1E87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1" name="Straight Connector 20">
              <a:extLst>
                <a:ext uri="{FF2B5EF4-FFF2-40B4-BE49-F238E27FC236}">
                  <a16:creationId xmlns:a16="http://schemas.microsoft.com/office/drawing/2014/main" id="{43185F0E-78D5-4C2D-9239-D3515B4488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D5BD9142-FF9C-4EED-A027-18D095481B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2F547D3-9752-4481-B3A8-50E08610B8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1999C2F-3D0D-4813-9696-83630A6FEA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EC737390-C9CA-456B-9F40-D7A76EA242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C621AECE-11B6-4443-B645-59BADB78D587}"/>
              </a:ext>
            </a:extLst>
          </p:cNvPr>
          <p:cNvSpPr>
            <a:spLocks noGrp="1"/>
          </p:cNvSpPr>
          <p:nvPr>
            <p:ph type="title"/>
          </p:nvPr>
        </p:nvSpPr>
        <p:spPr>
          <a:xfrm>
            <a:off x="8218867" y="941424"/>
            <a:ext cx="3413690" cy="3248611"/>
          </a:xfrm>
        </p:spPr>
        <p:txBody>
          <a:bodyPr>
            <a:noAutofit/>
          </a:bodyPr>
          <a:lstStyle/>
          <a:p>
            <a:pPr algn="ctr">
              <a:lnSpc>
                <a:spcPct val="90000"/>
              </a:lnSpc>
            </a:pPr>
            <a:r>
              <a:rPr lang="en-GB" sz="4000" cap="none" dirty="0">
                <a:solidFill>
                  <a:srgbClr val="FFFFFF"/>
                </a:solidFill>
                <a:latin typeface="Arial Nova"/>
              </a:rPr>
              <a:t>How we assess whether children have achieved the Early Learning Goal</a:t>
            </a:r>
            <a:endParaRPr lang="en-GB" sz="4000" dirty="0">
              <a:solidFill>
                <a:srgbClr val="FFFFFF"/>
              </a:solidFill>
              <a:latin typeface="Arial Nova"/>
            </a:endParaRPr>
          </a:p>
        </p:txBody>
      </p:sp>
      <p:graphicFrame>
        <p:nvGraphicFramePr>
          <p:cNvPr id="12" name="Content Placeholder 2">
            <a:extLst>
              <a:ext uri="{FF2B5EF4-FFF2-40B4-BE49-F238E27FC236}">
                <a16:creationId xmlns:a16="http://schemas.microsoft.com/office/drawing/2014/main" id="{6C34B877-CEBC-754E-4CCD-F9A446BC397F}"/>
              </a:ext>
            </a:extLst>
          </p:cNvPr>
          <p:cNvGraphicFramePr>
            <a:graphicFrameLocks noGrp="1"/>
          </p:cNvGraphicFramePr>
          <p:nvPr>
            <p:ph idx="1"/>
            <p:extLst>
              <p:ext uri="{D42A27DB-BD31-4B8C-83A1-F6EECF244321}">
                <p14:modId xmlns:p14="http://schemas.microsoft.com/office/powerpoint/2010/main" val="3905505108"/>
              </p:ext>
            </p:extLst>
          </p:nvPr>
        </p:nvGraphicFramePr>
        <p:xfrm>
          <a:off x="940645" y="269072"/>
          <a:ext cx="7154164" cy="6315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683868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6F819BF-BEC4-454B-82CF-C7F192640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0809B7-D51F-4B23-912D-1810D39D3695}"/>
              </a:ext>
            </a:extLst>
          </p:cNvPr>
          <p:cNvSpPr>
            <a:spLocks noGrp="1"/>
          </p:cNvSpPr>
          <p:nvPr>
            <p:ph type="title"/>
          </p:nvPr>
        </p:nvSpPr>
        <p:spPr>
          <a:xfrm>
            <a:off x="7532710" y="631927"/>
            <a:ext cx="4559558" cy="1131257"/>
          </a:xfrm>
        </p:spPr>
        <p:txBody>
          <a:bodyPr anchor="b">
            <a:noAutofit/>
          </a:bodyPr>
          <a:lstStyle/>
          <a:p>
            <a:pPr algn="ctr"/>
            <a:r>
              <a:rPr lang="en-GB" sz="4800" cap="none">
                <a:solidFill>
                  <a:srgbClr val="FFFFFF"/>
                </a:solidFill>
                <a:latin typeface="Arial Nova"/>
              </a:rPr>
              <a:t>Our Routine</a:t>
            </a:r>
            <a:endParaRPr lang="en-US" sz="4800">
              <a:latin typeface="Arial Nova"/>
            </a:endParaRPr>
          </a:p>
        </p:txBody>
      </p:sp>
      <p:sp useBgFill="1">
        <p:nvSpPr>
          <p:cNvPr id="23" name="Snip Diagonal Corner Rectangle 21">
            <a:extLst>
              <a:ext uri="{FF2B5EF4-FFF2-40B4-BE49-F238E27FC236}">
                <a16:creationId xmlns:a16="http://schemas.microsoft.com/office/drawing/2014/main" id="{79D5C3D0-88DD-405B-A549-4B5C3712E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212" y="641648"/>
            <a:ext cx="6575496" cy="5286838"/>
          </a:xfrm>
          <a:prstGeom prst="snip2DiagRect">
            <a:avLst>
              <a:gd name="adj1" fmla="val 8741"/>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8259356-A6FF-45E0-BD8C-EF37859A6937}"/>
              </a:ext>
            </a:extLst>
          </p:cNvPr>
          <p:cNvSpPr>
            <a:spLocks noGrp="1"/>
          </p:cNvSpPr>
          <p:nvPr>
            <p:ph idx="1"/>
          </p:nvPr>
        </p:nvSpPr>
        <p:spPr>
          <a:xfrm>
            <a:off x="8014563" y="1710390"/>
            <a:ext cx="3479419" cy="2922591"/>
          </a:xfrm>
        </p:spPr>
        <p:txBody>
          <a:bodyPr vert="horz" lIns="91440" tIns="45720" rIns="91440" bIns="45720" rtlCol="0" anchor="t">
            <a:noAutofit/>
          </a:bodyPr>
          <a:lstStyle/>
          <a:p>
            <a:pPr marL="0" indent="0" algn="ctr">
              <a:buNone/>
            </a:pPr>
            <a:r>
              <a:rPr lang="en-GB" sz="3200">
                <a:solidFill>
                  <a:srgbClr val="0F496F"/>
                </a:solidFill>
                <a:latin typeface="Arial Nova"/>
              </a:rPr>
              <a:t>In order for the children to be able to achieve the Early Learning Goals they need to have a routine that will support them.</a:t>
            </a:r>
            <a:endParaRPr lang="en-US"/>
          </a:p>
          <a:p>
            <a:pPr marL="0" indent="0">
              <a:buNone/>
            </a:pPr>
            <a:endParaRPr lang="en-GB" sz="1800">
              <a:solidFill>
                <a:srgbClr val="0F496F"/>
              </a:solidFill>
              <a:latin typeface="SassoonCRInfantMedium" panose="00000500000000000000" pitchFamily="2" charset="0"/>
            </a:endParaRPr>
          </a:p>
        </p:txBody>
      </p:sp>
      <p:grpSp>
        <p:nvGrpSpPr>
          <p:cNvPr id="24" name="Group 23">
            <a:extLst>
              <a:ext uri="{FF2B5EF4-FFF2-40B4-BE49-F238E27FC236}">
                <a16:creationId xmlns:a16="http://schemas.microsoft.com/office/drawing/2014/main" id="{B29E1950-A366-48B7-8DAB-726C0DE580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4" name="Straight Connector 13">
              <a:extLst>
                <a:ext uri="{FF2B5EF4-FFF2-40B4-BE49-F238E27FC236}">
                  <a16:creationId xmlns:a16="http://schemas.microsoft.com/office/drawing/2014/main" id="{624123CD-2156-4134-A3FB-C82036B5FA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282DAEA8-4DC7-4972-8972-06976C61D5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33B16A3-1C35-4E6B-88DA-2A2550F941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06381D1-240B-4A28-88D3-6ACC575DCF1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C8CFC7B-B818-47F0-AE87-6B34B07D14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4" name="Table 3">
            <a:extLst>
              <a:ext uri="{FF2B5EF4-FFF2-40B4-BE49-F238E27FC236}">
                <a16:creationId xmlns:a16="http://schemas.microsoft.com/office/drawing/2014/main" id="{7EA9A1E8-B1D1-40CB-BEA2-67B592C77624}"/>
              </a:ext>
            </a:extLst>
          </p:cNvPr>
          <p:cNvGraphicFramePr>
            <a:graphicFrameLocks noGrp="1"/>
          </p:cNvGraphicFramePr>
          <p:nvPr>
            <p:extLst>
              <p:ext uri="{D42A27DB-BD31-4B8C-83A1-F6EECF244321}">
                <p14:modId xmlns:p14="http://schemas.microsoft.com/office/powerpoint/2010/main" val="4126585473"/>
              </p:ext>
            </p:extLst>
          </p:nvPr>
        </p:nvGraphicFramePr>
        <p:xfrm>
          <a:off x="336176" y="156882"/>
          <a:ext cx="7407492" cy="6636072"/>
        </p:xfrm>
        <a:graphic>
          <a:graphicData uri="http://schemas.openxmlformats.org/drawingml/2006/table">
            <a:tbl>
              <a:tblPr firstRow="1" bandRow="1">
                <a:solidFill>
                  <a:schemeClr val="tx1">
                    <a:lumMod val="65000"/>
                    <a:lumOff val="35000"/>
                  </a:schemeClr>
                </a:solidFill>
                <a:tableStyleId>{5C22544A-7EE6-4342-B048-85BDC9FD1C3A}</a:tableStyleId>
              </a:tblPr>
              <a:tblGrid>
                <a:gridCol w="7407492">
                  <a:extLst>
                    <a:ext uri="{9D8B030D-6E8A-4147-A177-3AD203B41FA5}">
                      <a16:colId xmlns:a16="http://schemas.microsoft.com/office/drawing/2014/main" val="2271038371"/>
                    </a:ext>
                  </a:extLst>
                </a:gridCol>
              </a:tblGrid>
              <a:tr h="636015">
                <a:tc>
                  <a:txBody>
                    <a:bodyPr/>
                    <a:lstStyle/>
                    <a:p>
                      <a:pPr algn="ctr"/>
                      <a:r>
                        <a:rPr lang="en-GB" sz="2800" b="1" cap="none" spc="60" dirty="0">
                          <a:solidFill>
                            <a:schemeClr val="tx1"/>
                          </a:solidFill>
                          <a:latin typeface="Arial Nova"/>
                        </a:rPr>
                        <a:t>Lessons</a:t>
                      </a:r>
                    </a:p>
                  </a:txBody>
                  <a:tcPr marL="136089" marR="136089" marT="136089" marB="136089">
                    <a:solidFill>
                      <a:srgbClr val="B32491"/>
                    </a:solidFill>
                  </a:tcPr>
                </a:tc>
                <a:extLst>
                  <a:ext uri="{0D108BD9-81ED-4DB2-BD59-A6C34878D82A}">
                    <a16:rowId xmlns:a16="http://schemas.microsoft.com/office/drawing/2014/main" val="1344685488"/>
                  </a:ext>
                </a:extLst>
              </a:tr>
              <a:tr h="856674">
                <a:tc>
                  <a:txBody>
                    <a:bodyPr/>
                    <a:lstStyle/>
                    <a:p>
                      <a:r>
                        <a:rPr lang="en-GB" sz="2800" b="1" u="sng" cap="none" spc="0" dirty="0">
                          <a:solidFill>
                            <a:srgbClr val="000000"/>
                          </a:solidFill>
                          <a:latin typeface="Arial Nova"/>
                        </a:rPr>
                        <a:t>Read, Write Inc. (RWI) </a:t>
                      </a:r>
                      <a:r>
                        <a:rPr lang="en-GB" sz="2800" cap="none" spc="0" dirty="0">
                          <a:solidFill>
                            <a:srgbClr val="000000"/>
                          </a:solidFill>
                          <a:latin typeface="Arial Nova"/>
                        </a:rPr>
                        <a:t>Our phonics lessons that take place every morning</a:t>
                      </a:r>
                    </a:p>
                  </a:txBody>
                  <a:tcPr marL="90726" marR="90726" marT="45363" marB="90726">
                    <a:solidFill>
                      <a:schemeClr val="bg1">
                        <a:lumMod val="85000"/>
                      </a:schemeClr>
                    </a:solidFill>
                  </a:tcPr>
                </a:tc>
                <a:extLst>
                  <a:ext uri="{0D108BD9-81ED-4DB2-BD59-A6C34878D82A}">
                    <a16:rowId xmlns:a16="http://schemas.microsoft.com/office/drawing/2014/main" val="1526464557"/>
                  </a:ext>
                </a:extLst>
              </a:tr>
              <a:tr h="856674">
                <a:tc>
                  <a:txBody>
                    <a:bodyPr/>
                    <a:lstStyle/>
                    <a:p>
                      <a:r>
                        <a:rPr lang="en-GB" sz="2800" b="1" u="sng" cap="none" spc="0" dirty="0">
                          <a:solidFill>
                            <a:srgbClr val="000000"/>
                          </a:solidFill>
                          <a:latin typeface="Arial Nova"/>
                        </a:rPr>
                        <a:t>Mathematics</a:t>
                      </a:r>
                      <a:r>
                        <a:rPr lang="en-GB" sz="2800" cap="none" spc="0" dirty="0">
                          <a:solidFill>
                            <a:srgbClr val="000000"/>
                          </a:solidFill>
                          <a:latin typeface="Arial Nova"/>
                        </a:rPr>
                        <a:t>- a new concept is taught each week, lessons are daily</a:t>
                      </a:r>
                    </a:p>
                  </a:txBody>
                  <a:tcPr marL="90726" marR="90726" marT="45363" marB="90726">
                    <a:solidFill>
                      <a:schemeClr val="bg1">
                        <a:lumMod val="85000"/>
                      </a:schemeClr>
                    </a:solidFill>
                  </a:tcPr>
                </a:tc>
                <a:extLst>
                  <a:ext uri="{0D108BD9-81ED-4DB2-BD59-A6C34878D82A}">
                    <a16:rowId xmlns:a16="http://schemas.microsoft.com/office/drawing/2014/main" val="2282973955"/>
                  </a:ext>
                </a:extLst>
              </a:tr>
              <a:tr h="856674">
                <a:tc>
                  <a:txBody>
                    <a:bodyPr/>
                    <a:lstStyle/>
                    <a:p>
                      <a:r>
                        <a:rPr lang="en-GB" sz="2800" b="1" u="sng" cap="none" spc="0" dirty="0">
                          <a:solidFill>
                            <a:srgbClr val="000000"/>
                          </a:solidFill>
                          <a:latin typeface="Arial Nova"/>
                        </a:rPr>
                        <a:t>Discovery time- </a:t>
                      </a:r>
                      <a:r>
                        <a:rPr lang="en-GB" sz="2800" cap="none" spc="0" dirty="0">
                          <a:solidFill>
                            <a:srgbClr val="000000"/>
                          </a:solidFill>
                          <a:latin typeface="Arial Nova"/>
                        </a:rPr>
                        <a:t>Literacy/topic lessons taught 4 days a week which often include a focus book</a:t>
                      </a:r>
                    </a:p>
                  </a:txBody>
                  <a:tcPr marL="90726" marR="90726" marT="45363" marB="90726">
                    <a:solidFill>
                      <a:schemeClr val="bg1">
                        <a:lumMod val="85000"/>
                      </a:schemeClr>
                    </a:solidFill>
                  </a:tcPr>
                </a:tc>
                <a:extLst>
                  <a:ext uri="{0D108BD9-81ED-4DB2-BD59-A6C34878D82A}">
                    <a16:rowId xmlns:a16="http://schemas.microsoft.com/office/drawing/2014/main" val="1191115466"/>
                  </a:ext>
                </a:extLst>
              </a:tr>
              <a:tr h="545155">
                <a:tc>
                  <a:txBody>
                    <a:bodyPr/>
                    <a:lstStyle/>
                    <a:p>
                      <a:r>
                        <a:rPr lang="en-GB" sz="2800" b="1" u="sng" cap="none" spc="0" dirty="0">
                          <a:solidFill>
                            <a:srgbClr val="000000"/>
                          </a:solidFill>
                          <a:latin typeface="Arial Nova"/>
                        </a:rPr>
                        <a:t>PE</a:t>
                      </a:r>
                      <a:r>
                        <a:rPr lang="en-GB" sz="2800" cap="none" spc="0" dirty="0">
                          <a:solidFill>
                            <a:srgbClr val="000000"/>
                          </a:solidFill>
                          <a:latin typeface="Arial Nova"/>
                        </a:rPr>
                        <a:t>- Taught in the hall once a week</a:t>
                      </a:r>
                    </a:p>
                  </a:txBody>
                  <a:tcPr marL="90726" marR="90726" marT="45363" marB="90726">
                    <a:solidFill>
                      <a:schemeClr val="bg1">
                        <a:lumMod val="85000"/>
                      </a:schemeClr>
                    </a:solidFill>
                  </a:tcPr>
                </a:tc>
                <a:extLst>
                  <a:ext uri="{0D108BD9-81ED-4DB2-BD59-A6C34878D82A}">
                    <a16:rowId xmlns:a16="http://schemas.microsoft.com/office/drawing/2014/main" val="596612201"/>
                  </a:ext>
                </a:extLst>
              </a:tr>
              <a:tr h="856674">
                <a:tc>
                  <a:txBody>
                    <a:bodyPr/>
                    <a:lstStyle/>
                    <a:p>
                      <a:r>
                        <a:rPr lang="en-GB" sz="2800" b="1" u="sng" cap="none" spc="0" dirty="0">
                          <a:solidFill>
                            <a:srgbClr val="000000"/>
                          </a:solidFill>
                          <a:latin typeface="Arial Nova"/>
                        </a:rPr>
                        <a:t>Circle time- </a:t>
                      </a:r>
                      <a:r>
                        <a:rPr lang="en-GB" sz="2800" cap="none" spc="0" dirty="0">
                          <a:solidFill>
                            <a:srgbClr val="000000"/>
                          </a:solidFill>
                          <a:latin typeface="Arial Nova"/>
                        </a:rPr>
                        <a:t>Exploring emotions, rules and festivals taught once a week</a:t>
                      </a:r>
                    </a:p>
                  </a:txBody>
                  <a:tcPr marL="90726" marR="90726" marT="45363" marB="90726">
                    <a:solidFill>
                      <a:schemeClr val="bg1">
                        <a:lumMod val="85000"/>
                      </a:schemeClr>
                    </a:solidFill>
                  </a:tcPr>
                </a:tc>
                <a:extLst>
                  <a:ext uri="{0D108BD9-81ED-4DB2-BD59-A6C34878D82A}">
                    <a16:rowId xmlns:a16="http://schemas.microsoft.com/office/drawing/2014/main" val="430294593"/>
                  </a:ext>
                </a:extLst>
              </a:tr>
              <a:tr h="856674">
                <a:tc>
                  <a:txBody>
                    <a:bodyPr/>
                    <a:lstStyle/>
                    <a:p>
                      <a:r>
                        <a:rPr lang="en-GB" sz="2800" b="1" u="sng" cap="none" spc="0" dirty="0">
                          <a:solidFill>
                            <a:srgbClr val="000000"/>
                          </a:solidFill>
                          <a:latin typeface="Arial Nova"/>
                        </a:rPr>
                        <a:t>Music</a:t>
                      </a:r>
                      <a:r>
                        <a:rPr lang="en-GB" sz="2800" cap="none" spc="0" dirty="0">
                          <a:solidFill>
                            <a:srgbClr val="000000"/>
                          </a:solidFill>
                          <a:latin typeface="Arial Nova"/>
                        </a:rPr>
                        <a:t>- involving singing, movement and instruments taught once a week</a:t>
                      </a:r>
                    </a:p>
                  </a:txBody>
                  <a:tcPr marL="90726" marR="90726" marT="45363" marB="90726">
                    <a:solidFill>
                      <a:schemeClr val="bg1">
                        <a:lumMod val="85000"/>
                      </a:schemeClr>
                    </a:solidFill>
                  </a:tcPr>
                </a:tc>
                <a:extLst>
                  <a:ext uri="{0D108BD9-81ED-4DB2-BD59-A6C34878D82A}">
                    <a16:rowId xmlns:a16="http://schemas.microsoft.com/office/drawing/2014/main" val="3257089954"/>
                  </a:ext>
                </a:extLst>
              </a:tr>
            </a:tbl>
          </a:graphicData>
        </a:graphic>
      </p:graphicFrame>
    </p:spTree>
    <p:extLst>
      <p:ext uri="{BB962C8B-B14F-4D97-AF65-F5344CB8AC3E}">
        <p14:creationId xmlns:p14="http://schemas.microsoft.com/office/powerpoint/2010/main" val="3604182672"/>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BDB4DE7-79B2-3FBD-E4DD-A86FC9AB4EB6}"/>
              </a:ext>
            </a:extLst>
          </p:cNvPr>
          <p:cNvGraphicFramePr>
            <a:graphicFrameLocks noGrp="1"/>
          </p:cNvGraphicFramePr>
          <p:nvPr>
            <p:extLst>
              <p:ext uri="{D42A27DB-BD31-4B8C-83A1-F6EECF244321}">
                <p14:modId xmlns:p14="http://schemas.microsoft.com/office/powerpoint/2010/main" val="3901283500"/>
              </p:ext>
            </p:extLst>
          </p:nvPr>
        </p:nvGraphicFramePr>
        <p:xfrm>
          <a:off x="459440" y="537882"/>
          <a:ext cx="11382375" cy="5852160"/>
        </p:xfrm>
        <a:graphic>
          <a:graphicData uri="http://schemas.openxmlformats.org/drawingml/2006/table">
            <a:tbl>
              <a:tblPr firstRow="1" bandRow="1">
                <a:tableStyleId>{5C22544A-7EE6-4342-B048-85BDC9FD1C3A}</a:tableStyleId>
              </a:tblPr>
              <a:tblGrid>
                <a:gridCol w="11382375">
                  <a:extLst>
                    <a:ext uri="{9D8B030D-6E8A-4147-A177-3AD203B41FA5}">
                      <a16:colId xmlns:a16="http://schemas.microsoft.com/office/drawing/2014/main" val="1290519711"/>
                    </a:ext>
                  </a:extLst>
                </a:gridCol>
              </a:tblGrid>
              <a:tr h="671132">
                <a:tc>
                  <a:txBody>
                    <a:bodyPr/>
                    <a:lstStyle/>
                    <a:p>
                      <a:pPr algn="ctr" fontAlgn="base"/>
                      <a:r>
                        <a:rPr lang="en-GB" sz="4000" b="1" i="0">
                          <a:solidFill>
                            <a:srgbClr val="FFFFFF"/>
                          </a:solidFill>
                          <a:effectLst/>
                          <a:latin typeface="Arial Nova"/>
                        </a:rPr>
                        <a:t>Other important aspects of our routine​</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B32491"/>
                    </a:solidFill>
                  </a:tcPr>
                </a:tc>
                <a:extLst>
                  <a:ext uri="{0D108BD9-81ED-4DB2-BD59-A6C34878D82A}">
                    <a16:rowId xmlns:a16="http://schemas.microsoft.com/office/drawing/2014/main" val="525533772"/>
                  </a:ext>
                </a:extLst>
              </a:tr>
              <a:tr h="1240136">
                <a:tc>
                  <a:txBody>
                    <a:bodyPr/>
                    <a:lstStyle/>
                    <a:p>
                      <a:pPr algn="l" fontAlgn="base"/>
                      <a:r>
                        <a:rPr lang="en-GB" sz="2800" b="1" i="0" u="sng" dirty="0">
                          <a:solidFill>
                            <a:srgbClr val="000000"/>
                          </a:solidFill>
                          <a:effectLst/>
                          <a:latin typeface="Arial Nova"/>
                        </a:rPr>
                        <a:t>Indoor work and play- </a:t>
                      </a:r>
                      <a:r>
                        <a:rPr lang="en-GB" sz="2800" b="0" i="0" dirty="0">
                          <a:solidFill>
                            <a:srgbClr val="000000"/>
                          </a:solidFill>
                          <a:effectLst/>
                          <a:latin typeface="Arial Nova"/>
                        </a:rPr>
                        <a:t>children have opportunities to take part in planned activities covering all areas of the curriculum in their classroom and Red Room. Some activities are independent, and some are adult-led.​</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2294353344"/>
                  </a:ext>
                </a:extLst>
              </a:tr>
              <a:tr h="860800">
                <a:tc>
                  <a:txBody>
                    <a:bodyPr/>
                    <a:lstStyle/>
                    <a:p>
                      <a:pPr algn="l" fontAlgn="base"/>
                      <a:r>
                        <a:rPr lang="en-GB" sz="2800" b="1" i="0" u="sng" dirty="0">
                          <a:solidFill>
                            <a:srgbClr val="000000"/>
                          </a:solidFill>
                          <a:effectLst/>
                          <a:latin typeface="Arial Nova"/>
                        </a:rPr>
                        <a:t>Outdoor Classroom- </a:t>
                      </a:r>
                      <a:r>
                        <a:rPr lang="en-GB" sz="2800" b="0" i="0" dirty="0">
                          <a:solidFill>
                            <a:srgbClr val="000000"/>
                          </a:solidFill>
                          <a:effectLst/>
                          <a:latin typeface="Arial Nova"/>
                        </a:rPr>
                        <a:t>this is our garden where planned activities covering the areas of the curriculum are available for children to take part in.​</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2451638445"/>
                  </a:ext>
                </a:extLst>
              </a:tr>
              <a:tr h="860800">
                <a:tc>
                  <a:txBody>
                    <a:bodyPr/>
                    <a:lstStyle/>
                    <a:p>
                      <a:pPr algn="l" fontAlgn="base"/>
                      <a:r>
                        <a:rPr lang="en-GB" sz="2800" b="1" i="0" u="sng" dirty="0">
                          <a:solidFill>
                            <a:srgbClr val="000000"/>
                          </a:solidFill>
                          <a:effectLst/>
                          <a:latin typeface="Arial Nova"/>
                        </a:rPr>
                        <a:t>Assembly</a:t>
                      </a:r>
                      <a:r>
                        <a:rPr lang="en-GB" sz="2800" b="0" i="0" dirty="0">
                          <a:solidFill>
                            <a:srgbClr val="000000"/>
                          </a:solidFill>
                          <a:effectLst/>
                          <a:latin typeface="Arial Nova"/>
                        </a:rPr>
                        <a:t>- Soon they will be joining assembly on the screen and then joining key stage 1 in the hall when they are ready​.</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2557028480"/>
                  </a:ext>
                </a:extLst>
              </a:tr>
              <a:tr h="481464">
                <a:tc>
                  <a:txBody>
                    <a:bodyPr/>
                    <a:lstStyle/>
                    <a:p>
                      <a:pPr algn="l" fontAlgn="base"/>
                      <a:r>
                        <a:rPr lang="en-GB" sz="2800" b="1" i="0" u="sng" dirty="0">
                          <a:solidFill>
                            <a:srgbClr val="000000"/>
                          </a:solidFill>
                          <a:effectLst/>
                          <a:latin typeface="Arial Nova"/>
                        </a:rPr>
                        <a:t>Lunch and playground​</a:t>
                      </a:r>
                      <a:r>
                        <a:rPr lang="en-GB" sz="2800" b="0" i="0" dirty="0">
                          <a:solidFill>
                            <a:srgbClr val="000000"/>
                          </a:solidFill>
                          <a:effectLst/>
                          <a:latin typeface="Arial Nova"/>
                        </a:rPr>
                        <a:t>.</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2378976477"/>
                  </a:ext>
                </a:extLst>
              </a:tr>
              <a:tr h="481464">
                <a:tc>
                  <a:txBody>
                    <a:bodyPr/>
                    <a:lstStyle/>
                    <a:p>
                      <a:pPr algn="l" fontAlgn="base"/>
                      <a:r>
                        <a:rPr lang="en-GB" sz="2800" b="1" i="0" u="sng" dirty="0">
                          <a:solidFill>
                            <a:srgbClr val="000000"/>
                          </a:solidFill>
                          <a:effectLst/>
                          <a:latin typeface="Arial Nova"/>
                        </a:rPr>
                        <a:t>Story time- </a:t>
                      </a:r>
                      <a:r>
                        <a:rPr lang="en-GB" sz="2800" b="0" i="0" dirty="0">
                          <a:solidFill>
                            <a:srgbClr val="000000"/>
                          </a:solidFill>
                          <a:effectLst/>
                          <a:latin typeface="Arial Nova"/>
                        </a:rPr>
                        <a:t>stories are a very important part of learning​.</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13455908"/>
                  </a:ext>
                </a:extLst>
              </a:tr>
            </a:tbl>
          </a:graphicData>
        </a:graphic>
      </p:graphicFrame>
    </p:spTree>
    <p:extLst>
      <p:ext uri="{BB962C8B-B14F-4D97-AF65-F5344CB8AC3E}">
        <p14:creationId xmlns:p14="http://schemas.microsoft.com/office/powerpoint/2010/main" val="593032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4D43-03D2-4041-B575-593DE03654FB}"/>
              </a:ext>
            </a:extLst>
          </p:cNvPr>
          <p:cNvSpPr>
            <a:spLocks noGrp="1"/>
          </p:cNvSpPr>
          <p:nvPr>
            <p:ph type="title"/>
          </p:nvPr>
        </p:nvSpPr>
        <p:spPr>
          <a:xfrm>
            <a:off x="684212" y="4487332"/>
            <a:ext cx="8534400" cy="1507067"/>
          </a:xfrm>
        </p:spPr>
        <p:txBody>
          <a:bodyPr>
            <a:normAutofit/>
          </a:bodyPr>
          <a:lstStyle/>
          <a:p>
            <a:r>
              <a:rPr lang="en-GB" sz="4800" cap="none">
                <a:latin typeface="Arial Nova"/>
              </a:rPr>
              <a:t>A typical day</a:t>
            </a:r>
          </a:p>
        </p:txBody>
      </p:sp>
      <p:graphicFrame>
        <p:nvGraphicFramePr>
          <p:cNvPr id="5" name="Content Placeholder 2">
            <a:extLst>
              <a:ext uri="{FF2B5EF4-FFF2-40B4-BE49-F238E27FC236}">
                <a16:creationId xmlns:a16="http://schemas.microsoft.com/office/drawing/2014/main" id="{97E225A8-4C35-51D7-FA4E-C69BE9DF8747}"/>
              </a:ext>
            </a:extLst>
          </p:cNvPr>
          <p:cNvGraphicFramePr>
            <a:graphicFrameLocks noGrp="1"/>
          </p:cNvGraphicFramePr>
          <p:nvPr>
            <p:ph idx="1"/>
            <p:extLst>
              <p:ext uri="{D42A27DB-BD31-4B8C-83A1-F6EECF244321}">
                <p14:modId xmlns:p14="http://schemas.microsoft.com/office/powerpoint/2010/main" val="2662745984"/>
              </p:ext>
            </p:extLst>
          </p:nvPr>
        </p:nvGraphicFramePr>
        <p:xfrm>
          <a:off x="684212" y="685800"/>
          <a:ext cx="10820399"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2442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009DA-DD28-491D-B2B2-4B87F483324C}"/>
              </a:ext>
            </a:extLst>
          </p:cNvPr>
          <p:cNvSpPr>
            <a:spLocks noGrp="1"/>
          </p:cNvSpPr>
          <p:nvPr>
            <p:ph type="title"/>
          </p:nvPr>
        </p:nvSpPr>
        <p:spPr>
          <a:xfrm>
            <a:off x="838200" y="40155"/>
            <a:ext cx="10515600" cy="799998"/>
          </a:xfrm>
        </p:spPr>
        <p:txBody>
          <a:bodyPr>
            <a:normAutofit/>
          </a:bodyPr>
          <a:lstStyle/>
          <a:p>
            <a:pPr algn="ctr"/>
            <a:r>
              <a:rPr lang="en-GB" sz="4000" cap="none">
                <a:latin typeface="Arial Nova"/>
              </a:rPr>
              <a:t>Read, Write, Inc (RWI)</a:t>
            </a:r>
          </a:p>
        </p:txBody>
      </p:sp>
      <p:sp>
        <p:nvSpPr>
          <p:cNvPr id="3" name="Content Placeholder 2">
            <a:extLst>
              <a:ext uri="{FF2B5EF4-FFF2-40B4-BE49-F238E27FC236}">
                <a16:creationId xmlns:a16="http://schemas.microsoft.com/office/drawing/2014/main" id="{F8959158-3A35-498E-A65C-F4FC73195522}"/>
              </a:ext>
            </a:extLst>
          </p:cNvPr>
          <p:cNvSpPr>
            <a:spLocks noGrp="1"/>
          </p:cNvSpPr>
          <p:nvPr>
            <p:ph idx="1"/>
          </p:nvPr>
        </p:nvSpPr>
        <p:spPr>
          <a:xfrm>
            <a:off x="471948" y="1936889"/>
            <a:ext cx="11503742" cy="2508305"/>
          </a:xfrm>
        </p:spPr>
        <p:txBody>
          <a:bodyPr vert="horz" lIns="91440" tIns="45720" rIns="91440" bIns="45720" rtlCol="0" anchor="ctr">
            <a:noAutofit/>
          </a:bodyPr>
          <a:lstStyle/>
          <a:p>
            <a:r>
              <a:rPr lang="en-GB" sz="2200">
                <a:latin typeface="Arial Nova"/>
              </a:rPr>
              <a:t>This is our phonics programme that teaches children to read and write.</a:t>
            </a:r>
          </a:p>
          <a:p>
            <a:r>
              <a:rPr lang="en-GB" sz="2200">
                <a:latin typeface="Arial Nova"/>
              </a:rPr>
              <a:t>Phonics is taught every day for an hour.</a:t>
            </a:r>
          </a:p>
          <a:p>
            <a:r>
              <a:rPr lang="en-GB" sz="2200">
                <a:latin typeface="Arial Nova"/>
              </a:rPr>
              <a:t>The session includes learning a new sound, writing the sound and beginning to read and write words.</a:t>
            </a:r>
          </a:p>
          <a:p>
            <a:r>
              <a:rPr lang="en-GB" sz="2200">
                <a:latin typeface="Arial Nova"/>
              </a:rPr>
              <a:t>Homework will be sent home every week, please make sure your child practises this at home. Children will be assessed after they have learnt the single set 1 sounds and grouped according to their abilities.</a:t>
            </a:r>
          </a:p>
          <a:p>
            <a:r>
              <a:rPr lang="en-GB" sz="2200">
                <a:latin typeface="Arial Nova"/>
              </a:rPr>
              <a:t>If you have any questions about how to support your child at home, please speak to your child’s teacher.</a:t>
            </a:r>
          </a:p>
          <a:p>
            <a:endParaRPr lang="en-GB">
              <a:latin typeface="SassoonCRInfantMedium" panose="00000500000000000000" pitchFamily="2" charset="0"/>
            </a:endParaRPr>
          </a:p>
          <a:p>
            <a:endParaRPr lang="en-GB"/>
          </a:p>
        </p:txBody>
      </p:sp>
      <p:graphicFrame>
        <p:nvGraphicFramePr>
          <p:cNvPr id="4" name="Table 3">
            <a:extLst>
              <a:ext uri="{FF2B5EF4-FFF2-40B4-BE49-F238E27FC236}">
                <a16:creationId xmlns:a16="http://schemas.microsoft.com/office/drawing/2014/main" id="{B3A62CC0-BBA8-487A-ADD8-064291371251}"/>
              </a:ext>
            </a:extLst>
          </p:cNvPr>
          <p:cNvGraphicFramePr>
            <a:graphicFrameLocks noGrp="1"/>
          </p:cNvGraphicFramePr>
          <p:nvPr>
            <p:extLst>
              <p:ext uri="{D42A27DB-BD31-4B8C-83A1-F6EECF244321}">
                <p14:modId xmlns:p14="http://schemas.microsoft.com/office/powerpoint/2010/main" val="3380142783"/>
              </p:ext>
            </p:extLst>
          </p:nvPr>
        </p:nvGraphicFramePr>
        <p:xfrm>
          <a:off x="683558" y="4650441"/>
          <a:ext cx="11297262" cy="1826498"/>
        </p:xfrm>
        <a:graphic>
          <a:graphicData uri="http://schemas.openxmlformats.org/drawingml/2006/table">
            <a:tbl>
              <a:tblPr firstRow="1" bandRow="1">
                <a:tableStyleId>{5C22544A-7EE6-4342-B048-85BDC9FD1C3A}</a:tableStyleId>
              </a:tblPr>
              <a:tblGrid>
                <a:gridCol w="2293521">
                  <a:extLst>
                    <a:ext uri="{9D8B030D-6E8A-4147-A177-3AD203B41FA5}">
                      <a16:colId xmlns:a16="http://schemas.microsoft.com/office/drawing/2014/main" val="1860531965"/>
                    </a:ext>
                  </a:extLst>
                </a:gridCol>
                <a:gridCol w="9003741">
                  <a:extLst>
                    <a:ext uri="{9D8B030D-6E8A-4147-A177-3AD203B41FA5}">
                      <a16:colId xmlns:a16="http://schemas.microsoft.com/office/drawing/2014/main" val="1250150501"/>
                    </a:ext>
                  </a:extLst>
                </a:gridCol>
              </a:tblGrid>
              <a:tr h="501769">
                <a:tc>
                  <a:txBody>
                    <a:bodyPr/>
                    <a:lstStyle/>
                    <a:p>
                      <a:r>
                        <a:rPr lang="en-GB" sz="2400">
                          <a:latin typeface="Arial Nova"/>
                        </a:rPr>
                        <a:t>Terms used</a:t>
                      </a:r>
                    </a:p>
                  </a:txBody>
                  <a:tcPr>
                    <a:solidFill>
                      <a:srgbClr val="B32491"/>
                    </a:solidFill>
                  </a:tcPr>
                </a:tc>
                <a:tc>
                  <a:txBody>
                    <a:bodyPr/>
                    <a:lstStyle/>
                    <a:p>
                      <a:r>
                        <a:rPr lang="en-GB" sz="2400">
                          <a:latin typeface="Arial Nova"/>
                        </a:rPr>
                        <a:t>Definition</a:t>
                      </a:r>
                    </a:p>
                  </a:txBody>
                  <a:tcPr>
                    <a:solidFill>
                      <a:srgbClr val="B32491"/>
                    </a:solidFill>
                  </a:tcPr>
                </a:tc>
                <a:extLst>
                  <a:ext uri="{0D108BD9-81ED-4DB2-BD59-A6C34878D82A}">
                    <a16:rowId xmlns:a16="http://schemas.microsoft.com/office/drawing/2014/main" val="2967358578"/>
                  </a:ext>
                </a:extLst>
              </a:tr>
              <a:tr h="501769">
                <a:tc>
                  <a:txBody>
                    <a:bodyPr/>
                    <a:lstStyle/>
                    <a:p>
                      <a:r>
                        <a:rPr lang="en-GB" sz="2400">
                          <a:latin typeface="Arial Nova"/>
                        </a:rPr>
                        <a:t>Fred Talk</a:t>
                      </a:r>
                    </a:p>
                  </a:txBody>
                  <a:tcPr>
                    <a:solidFill>
                      <a:schemeClr val="tx1">
                        <a:lumMod val="85000"/>
                      </a:schemeClr>
                    </a:solidFill>
                  </a:tcPr>
                </a:tc>
                <a:tc>
                  <a:txBody>
                    <a:bodyPr/>
                    <a:lstStyle/>
                    <a:p>
                      <a:r>
                        <a:rPr lang="en-GB" sz="2400" dirty="0">
                          <a:latin typeface="Arial Nova"/>
                        </a:rPr>
                        <a:t>Segmenting the sounds in a word and then blending them to read e.g. c-a-t, cat</a:t>
                      </a:r>
                    </a:p>
                  </a:txBody>
                  <a:tcPr>
                    <a:solidFill>
                      <a:schemeClr val="tx1">
                        <a:lumMod val="85000"/>
                      </a:schemeClr>
                    </a:solidFill>
                  </a:tcPr>
                </a:tc>
                <a:extLst>
                  <a:ext uri="{0D108BD9-81ED-4DB2-BD59-A6C34878D82A}">
                    <a16:rowId xmlns:a16="http://schemas.microsoft.com/office/drawing/2014/main" val="1360875745"/>
                  </a:ext>
                </a:extLst>
              </a:tr>
              <a:tr h="501769">
                <a:tc>
                  <a:txBody>
                    <a:bodyPr/>
                    <a:lstStyle/>
                    <a:p>
                      <a:r>
                        <a:rPr lang="en-GB" sz="2400">
                          <a:latin typeface="Arial Nova"/>
                        </a:rPr>
                        <a:t>Fred Fingers</a:t>
                      </a:r>
                    </a:p>
                  </a:txBody>
                  <a:tcPr>
                    <a:solidFill>
                      <a:schemeClr val="tx1">
                        <a:lumMod val="85000"/>
                      </a:schemeClr>
                    </a:solidFill>
                  </a:tcPr>
                </a:tc>
                <a:tc>
                  <a:txBody>
                    <a:bodyPr/>
                    <a:lstStyle/>
                    <a:p>
                      <a:r>
                        <a:rPr lang="en-GB" sz="2400" dirty="0">
                          <a:latin typeface="Arial Nova"/>
                        </a:rPr>
                        <a:t>Segmenting a word using your fingers in order to spell it</a:t>
                      </a:r>
                    </a:p>
                  </a:txBody>
                  <a:tcPr>
                    <a:solidFill>
                      <a:schemeClr val="tx1">
                        <a:lumMod val="85000"/>
                      </a:schemeClr>
                    </a:solidFill>
                  </a:tcPr>
                </a:tc>
                <a:extLst>
                  <a:ext uri="{0D108BD9-81ED-4DB2-BD59-A6C34878D82A}">
                    <a16:rowId xmlns:a16="http://schemas.microsoft.com/office/drawing/2014/main" val="3881101205"/>
                  </a:ext>
                </a:extLst>
              </a:tr>
            </a:tbl>
          </a:graphicData>
        </a:graphic>
      </p:graphicFrame>
    </p:spTree>
    <p:extLst>
      <p:ext uri="{BB962C8B-B14F-4D97-AF65-F5344CB8AC3E}">
        <p14:creationId xmlns:p14="http://schemas.microsoft.com/office/powerpoint/2010/main" val="881534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B6C78-DEB5-36CD-2431-8E572E276B7A}"/>
              </a:ext>
            </a:extLst>
          </p:cNvPr>
          <p:cNvSpPr>
            <a:spLocks noGrp="1"/>
          </p:cNvSpPr>
          <p:nvPr>
            <p:ph type="title"/>
          </p:nvPr>
        </p:nvSpPr>
        <p:spPr>
          <a:xfrm>
            <a:off x="1569477" y="206685"/>
            <a:ext cx="8534400" cy="1507067"/>
          </a:xfrm>
        </p:spPr>
        <p:txBody>
          <a:bodyPr/>
          <a:lstStyle/>
          <a:p>
            <a:r>
              <a:rPr lang="en-US" cap="none">
                <a:latin typeface="Arial Nova"/>
                <a:ea typeface="+mj-lt"/>
                <a:cs typeface="+mj-lt"/>
                <a:hlinkClick r:id="rId2"/>
              </a:rPr>
              <a:t>How to say the sounds - youtube</a:t>
            </a:r>
            <a:endParaRPr lang="en-US">
              <a:latin typeface="Arial Nova"/>
            </a:endParaRPr>
          </a:p>
        </p:txBody>
      </p:sp>
      <p:sp>
        <p:nvSpPr>
          <p:cNvPr id="3" name="Content Placeholder 2">
            <a:extLst>
              <a:ext uri="{FF2B5EF4-FFF2-40B4-BE49-F238E27FC236}">
                <a16:creationId xmlns:a16="http://schemas.microsoft.com/office/drawing/2014/main" id="{E6187A02-E23A-B060-34EE-DD8EF5FCCA3C}"/>
              </a:ext>
            </a:extLst>
          </p:cNvPr>
          <p:cNvSpPr>
            <a:spLocks noGrp="1"/>
          </p:cNvSpPr>
          <p:nvPr>
            <p:ph idx="1"/>
          </p:nvPr>
        </p:nvSpPr>
        <p:spPr>
          <a:xfrm rot="-10800000" flipV="1">
            <a:off x="684213" y="5264771"/>
            <a:ext cx="10674723" cy="1136028"/>
          </a:xfrm>
        </p:spPr>
        <p:txBody>
          <a:bodyPr vert="horz" lIns="91440" tIns="45720" rIns="91440" bIns="45720" rtlCol="0" anchor="ctr">
            <a:noAutofit/>
          </a:bodyPr>
          <a:lstStyle/>
          <a:p>
            <a:pPr marL="0" indent="0">
              <a:buNone/>
            </a:pPr>
            <a:r>
              <a:rPr lang="en-US" sz="3200" dirty="0">
                <a:solidFill>
                  <a:schemeClr val="bg1"/>
                </a:solidFill>
                <a:latin typeface="Arial Nova"/>
              </a:rPr>
              <a:t>If you are unsure about how the sounds are pronounced, please view this video on YouTube or the Reception class page; it is also useful for your child to view to help them learn the sounds.</a:t>
            </a:r>
          </a:p>
        </p:txBody>
      </p:sp>
      <p:pic>
        <p:nvPicPr>
          <p:cNvPr id="4" name="Picture 3" descr="A child holding a sign&#10;&#10;Description automatically generated">
            <a:extLst>
              <a:ext uri="{FF2B5EF4-FFF2-40B4-BE49-F238E27FC236}">
                <a16:creationId xmlns:a16="http://schemas.microsoft.com/office/drawing/2014/main" id="{05424E6C-2B34-88F9-1569-A68B6A0B11A9}"/>
              </a:ext>
            </a:extLst>
          </p:cNvPr>
          <p:cNvPicPr>
            <a:picLocks noChangeAspect="1"/>
          </p:cNvPicPr>
          <p:nvPr/>
        </p:nvPicPr>
        <p:blipFill>
          <a:blip r:embed="rId3"/>
          <a:stretch>
            <a:fillRect/>
          </a:stretch>
        </p:blipFill>
        <p:spPr>
          <a:xfrm>
            <a:off x="948019" y="1809225"/>
            <a:ext cx="9164169" cy="3071463"/>
          </a:xfrm>
          <a:prstGeom prst="rect">
            <a:avLst/>
          </a:prstGeom>
        </p:spPr>
      </p:pic>
    </p:spTree>
    <p:extLst>
      <p:ext uri="{BB962C8B-B14F-4D97-AF65-F5344CB8AC3E}">
        <p14:creationId xmlns:p14="http://schemas.microsoft.com/office/powerpoint/2010/main" val="3366528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A5322-F651-5A68-C61E-5CA72F5C5268}"/>
              </a:ext>
            </a:extLst>
          </p:cNvPr>
          <p:cNvSpPr>
            <a:spLocks noGrp="1"/>
          </p:cNvSpPr>
          <p:nvPr>
            <p:ph type="title"/>
          </p:nvPr>
        </p:nvSpPr>
        <p:spPr>
          <a:xfrm>
            <a:off x="2118565" y="139449"/>
            <a:ext cx="8534400" cy="890745"/>
          </a:xfrm>
        </p:spPr>
        <p:txBody>
          <a:bodyPr/>
          <a:lstStyle/>
          <a:p>
            <a:pPr algn="ctr"/>
            <a:r>
              <a:rPr lang="en-US" cap="none"/>
              <a:t>Supporting handwriting at home</a:t>
            </a:r>
          </a:p>
        </p:txBody>
      </p:sp>
      <p:pic>
        <p:nvPicPr>
          <p:cNvPr id="7" name="Content Placeholder 6" descr="A close-up of a chart&#10;&#10;Description automatically generated">
            <a:extLst>
              <a:ext uri="{FF2B5EF4-FFF2-40B4-BE49-F238E27FC236}">
                <a16:creationId xmlns:a16="http://schemas.microsoft.com/office/drawing/2014/main" id="{F90C5683-1F72-3785-8B07-D99B56598684}"/>
              </a:ext>
            </a:extLst>
          </p:cNvPr>
          <p:cNvPicPr>
            <a:picLocks noGrp="1" noChangeAspect="1"/>
          </p:cNvPicPr>
          <p:nvPr>
            <p:ph idx="1"/>
          </p:nvPr>
        </p:nvPicPr>
        <p:blipFill>
          <a:blip r:embed="rId2"/>
          <a:stretch>
            <a:fillRect/>
          </a:stretch>
        </p:blipFill>
        <p:spPr>
          <a:xfrm>
            <a:off x="-508892" y="1033182"/>
            <a:ext cx="7637284" cy="4926354"/>
          </a:xfrm>
        </p:spPr>
      </p:pic>
      <p:sp>
        <p:nvSpPr>
          <p:cNvPr id="8" name="TextBox 7">
            <a:extLst>
              <a:ext uri="{FF2B5EF4-FFF2-40B4-BE49-F238E27FC236}">
                <a16:creationId xmlns:a16="http://schemas.microsoft.com/office/drawing/2014/main" id="{B5DB9C9D-9EC6-8C3F-B03A-3E5A1FDAEC7C}"/>
              </a:ext>
            </a:extLst>
          </p:cNvPr>
          <p:cNvSpPr txBox="1"/>
          <p:nvPr/>
        </p:nvSpPr>
        <p:spPr>
          <a:xfrm>
            <a:off x="7412689" y="977712"/>
            <a:ext cx="3938868"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Nova"/>
              </a:rPr>
              <a:t>E</a:t>
            </a:r>
            <a:r>
              <a:rPr lang="en-US" sz="2400" dirty="0">
                <a:latin typeface="Arial Nova"/>
              </a:rPr>
              <a:t>ach sound has a picture with it and a rhyme that helps the child to write the letter. As the child writes the letter encourage them to say the rhyme in order for it to be formed correctly. </a:t>
            </a:r>
            <a:endParaRPr lang="en-US" dirty="0"/>
          </a:p>
          <a:p>
            <a:endParaRPr lang="en-US" sz="2400" dirty="0">
              <a:latin typeface="Arial Nova"/>
            </a:endParaRPr>
          </a:p>
          <a:p>
            <a:r>
              <a:rPr lang="en-US" sz="2400" dirty="0">
                <a:latin typeface="Arial Nova"/>
              </a:rPr>
              <a:t>At this stage children do not need to form capital letters except for the first letter in their name e.g. 'Thomas'.</a:t>
            </a:r>
            <a:endParaRPr lang="en-US" dirty="0"/>
          </a:p>
        </p:txBody>
      </p:sp>
    </p:spTree>
    <p:extLst>
      <p:ext uri="{BB962C8B-B14F-4D97-AF65-F5344CB8AC3E}">
        <p14:creationId xmlns:p14="http://schemas.microsoft.com/office/powerpoint/2010/main" val="3968705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2431C-F89B-46BF-89F4-CAB373203209}"/>
              </a:ext>
            </a:extLst>
          </p:cNvPr>
          <p:cNvSpPr>
            <a:spLocks noGrp="1"/>
          </p:cNvSpPr>
          <p:nvPr>
            <p:ph type="title"/>
          </p:nvPr>
        </p:nvSpPr>
        <p:spPr>
          <a:xfrm>
            <a:off x="684212" y="4487332"/>
            <a:ext cx="8534400" cy="1507067"/>
          </a:xfrm>
        </p:spPr>
        <p:txBody>
          <a:bodyPr>
            <a:normAutofit/>
          </a:bodyPr>
          <a:lstStyle/>
          <a:p>
            <a:r>
              <a:rPr lang="en-GB" sz="4400" cap="none">
                <a:latin typeface="Arial Nova"/>
              </a:rPr>
              <a:t>Reading at home with your child</a:t>
            </a:r>
          </a:p>
        </p:txBody>
      </p:sp>
      <p:graphicFrame>
        <p:nvGraphicFramePr>
          <p:cNvPr id="5" name="Content Placeholder 2">
            <a:extLst>
              <a:ext uri="{FF2B5EF4-FFF2-40B4-BE49-F238E27FC236}">
                <a16:creationId xmlns:a16="http://schemas.microsoft.com/office/drawing/2014/main" id="{05B3E5F1-0AF0-31E4-2533-AB694641AF4B}"/>
              </a:ext>
            </a:extLst>
          </p:cNvPr>
          <p:cNvGraphicFramePr>
            <a:graphicFrameLocks noGrp="1"/>
          </p:cNvGraphicFramePr>
          <p:nvPr>
            <p:ph idx="1"/>
            <p:extLst>
              <p:ext uri="{D42A27DB-BD31-4B8C-83A1-F6EECF244321}">
                <p14:modId xmlns:p14="http://schemas.microsoft.com/office/powerpoint/2010/main" val="3079352109"/>
              </p:ext>
            </p:extLst>
          </p:nvPr>
        </p:nvGraphicFramePr>
        <p:xfrm>
          <a:off x="303212" y="192742"/>
          <a:ext cx="11649634" cy="4668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8874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50" name="Straight Connector 49">
            <a:extLst>
              <a:ext uri="{FF2B5EF4-FFF2-40B4-BE49-F238E27FC236}">
                <a16:creationId xmlns:a16="http://schemas.microsoft.com/office/drawing/2014/main" id="{081AB9DF-86B9-4220-AD67-4CE4CBA5AF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3F6013B6-E0B7-41A3-9DA7-11D867B593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2CEC6818-3AD0-4019-823A-B0CC67830D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4186FC50-A93F-47BA-BA20-217F3CA25E5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C518C33E-6AA5-412F-BF22-EB4DF3D6D5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60" name="Rectangle 59">
            <a:extLst>
              <a:ext uri="{FF2B5EF4-FFF2-40B4-BE49-F238E27FC236}">
                <a16:creationId xmlns:a16="http://schemas.microsoft.com/office/drawing/2014/main" id="{8D5EBD1F-30ED-48F5-AC6F-DAEED833B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FA30FB-142C-9BD7-24BD-5116C1C12B6F}"/>
              </a:ext>
            </a:extLst>
          </p:cNvPr>
          <p:cNvSpPr>
            <a:spLocks noGrp="1"/>
          </p:cNvSpPr>
          <p:nvPr>
            <p:ph type="title"/>
          </p:nvPr>
        </p:nvSpPr>
        <p:spPr>
          <a:xfrm>
            <a:off x="665641" y="4266577"/>
            <a:ext cx="9552558" cy="1440353"/>
          </a:xfrm>
        </p:spPr>
        <p:txBody>
          <a:bodyPr vert="horz" lIns="91440" tIns="45720" rIns="91440" bIns="45720" rtlCol="0" anchor="b">
            <a:normAutofit/>
          </a:bodyPr>
          <a:lstStyle/>
          <a:p>
            <a:pPr algn="ctr"/>
            <a:r>
              <a:rPr lang="en-US" sz="6000" kern="1200" cap="none">
                <a:ln w="3175" cmpd="sng">
                  <a:noFill/>
                </a:ln>
                <a:effectLst/>
                <a:latin typeface="Arial Nova"/>
              </a:rPr>
              <a:t>Meet the team</a:t>
            </a:r>
            <a:endParaRPr lang="en-US" sz="6000" cap="none">
              <a:latin typeface="Arial Nova"/>
            </a:endParaRPr>
          </a:p>
        </p:txBody>
      </p:sp>
      <p:sp>
        <p:nvSpPr>
          <p:cNvPr id="62" name="Snip Diagonal Corner Rectangle 12">
            <a:extLst>
              <a:ext uri="{FF2B5EF4-FFF2-40B4-BE49-F238E27FC236}">
                <a16:creationId xmlns:a16="http://schemas.microsoft.com/office/drawing/2014/main" id="{FA7A5403-B09D-406F-BAEE-94AA9A709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251" y="690852"/>
            <a:ext cx="2512406" cy="3262023"/>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Snip Diagonal Corner Rectangle 45">
            <a:extLst>
              <a:ext uri="{FF2B5EF4-FFF2-40B4-BE49-F238E27FC236}">
                <a16:creationId xmlns:a16="http://schemas.microsoft.com/office/drawing/2014/main" id="{E67CC0B0-1DB0-43C2-A841-23687C769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58962" y="690852"/>
            <a:ext cx="2512406" cy="3262023"/>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nip Diagonal Corner Rectangle 47">
            <a:extLst>
              <a:ext uri="{FF2B5EF4-FFF2-40B4-BE49-F238E27FC236}">
                <a16:creationId xmlns:a16="http://schemas.microsoft.com/office/drawing/2014/main" id="{01DA31F8-66A8-4CDA-BB12-0C115BBC2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5673" y="690852"/>
            <a:ext cx="2512406" cy="3262023"/>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with glasses smiling&#10;&#10;Description automatically generated">
            <a:extLst>
              <a:ext uri="{FF2B5EF4-FFF2-40B4-BE49-F238E27FC236}">
                <a16:creationId xmlns:a16="http://schemas.microsoft.com/office/drawing/2014/main" id="{FF210C12-75E5-F32C-C336-19BBB395A3BB}"/>
              </a:ext>
            </a:extLst>
          </p:cNvPr>
          <p:cNvPicPr>
            <a:picLocks noChangeAspect="1"/>
          </p:cNvPicPr>
          <p:nvPr/>
        </p:nvPicPr>
        <p:blipFill>
          <a:blip r:embed="rId2"/>
          <a:stretch>
            <a:fillRect/>
          </a:stretch>
        </p:blipFill>
        <p:spPr>
          <a:xfrm>
            <a:off x="3705967" y="1013999"/>
            <a:ext cx="1812994" cy="2638140"/>
          </a:xfrm>
          <a:prstGeom prst="rect">
            <a:avLst/>
          </a:prstGeom>
        </p:spPr>
      </p:pic>
      <p:grpSp>
        <p:nvGrpSpPr>
          <p:cNvPr id="68" name="Group 67">
            <a:extLst>
              <a:ext uri="{FF2B5EF4-FFF2-40B4-BE49-F238E27FC236}">
                <a16:creationId xmlns:a16="http://schemas.microsoft.com/office/drawing/2014/main" id="{7CD88EE2-F72D-424E-966C-28A83EFB00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69" name="Straight Connector 68">
              <a:extLst>
                <a:ext uri="{FF2B5EF4-FFF2-40B4-BE49-F238E27FC236}">
                  <a16:creationId xmlns:a16="http://schemas.microsoft.com/office/drawing/2014/main" id="{6D0B7594-EC52-4C8E-A2F7-8C67BF726E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3D4E70EE-6120-4100-B633-AF51A07099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50960105-D8A6-4BD4-B557-B49D0AAEBE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290654AC-10A7-4132-B7A7-5551732C9A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9756AD80-8F02-4CA7-A445-C501375E6E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5" name="Snip Diagonal Corner Rectangle 49">
            <a:extLst>
              <a:ext uri="{FF2B5EF4-FFF2-40B4-BE49-F238E27FC236}">
                <a16:creationId xmlns:a16="http://schemas.microsoft.com/office/drawing/2014/main" id="{26816589-40CA-483B-B743-7A43E2ECF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385" y="690852"/>
            <a:ext cx="2512406" cy="3262023"/>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ith long hair wearing a green floral dress&#10;&#10;Description automatically generated">
            <a:extLst>
              <a:ext uri="{FF2B5EF4-FFF2-40B4-BE49-F238E27FC236}">
                <a16:creationId xmlns:a16="http://schemas.microsoft.com/office/drawing/2014/main" id="{3C50730D-59D3-05CA-9939-8A7CC212B944}"/>
              </a:ext>
            </a:extLst>
          </p:cNvPr>
          <p:cNvPicPr>
            <a:picLocks noChangeAspect="1"/>
          </p:cNvPicPr>
          <p:nvPr/>
        </p:nvPicPr>
        <p:blipFill>
          <a:blip r:embed="rId3"/>
          <a:stretch>
            <a:fillRect/>
          </a:stretch>
        </p:blipFill>
        <p:spPr>
          <a:xfrm>
            <a:off x="1009301" y="1070028"/>
            <a:ext cx="1822105" cy="2638140"/>
          </a:xfrm>
          <a:prstGeom prst="rect">
            <a:avLst/>
          </a:prstGeom>
        </p:spPr>
      </p:pic>
      <p:pic>
        <p:nvPicPr>
          <p:cNvPr id="7" name="Picture 6" descr="A person wearing glasses and a floral shirt&#10;&#10;Description automatically generated">
            <a:extLst>
              <a:ext uri="{FF2B5EF4-FFF2-40B4-BE49-F238E27FC236}">
                <a16:creationId xmlns:a16="http://schemas.microsoft.com/office/drawing/2014/main" id="{309E430E-EAC7-EF28-0EF8-1BD917E3A538}"/>
              </a:ext>
            </a:extLst>
          </p:cNvPr>
          <p:cNvPicPr>
            <a:picLocks noChangeAspect="1"/>
          </p:cNvPicPr>
          <p:nvPr/>
        </p:nvPicPr>
        <p:blipFill>
          <a:blip r:embed="rId4"/>
          <a:stretch>
            <a:fillRect/>
          </a:stretch>
        </p:blipFill>
        <p:spPr>
          <a:xfrm>
            <a:off x="6413991" y="1013999"/>
            <a:ext cx="1758760" cy="2638140"/>
          </a:xfrm>
          <a:prstGeom prst="rect">
            <a:avLst/>
          </a:prstGeom>
        </p:spPr>
      </p:pic>
      <p:pic>
        <p:nvPicPr>
          <p:cNvPr id="8" name="Picture 7" descr="A person with long blonde hair wearing a green shirt&#10;&#10;Description automatically generated">
            <a:extLst>
              <a:ext uri="{FF2B5EF4-FFF2-40B4-BE49-F238E27FC236}">
                <a16:creationId xmlns:a16="http://schemas.microsoft.com/office/drawing/2014/main" id="{B6F343AB-4888-8962-5325-88E1B11802BD}"/>
              </a:ext>
            </a:extLst>
          </p:cNvPr>
          <p:cNvPicPr>
            <a:picLocks noChangeAspect="1"/>
          </p:cNvPicPr>
          <p:nvPr/>
        </p:nvPicPr>
        <p:blipFill>
          <a:blip r:embed="rId5"/>
          <a:stretch>
            <a:fillRect/>
          </a:stretch>
        </p:blipFill>
        <p:spPr>
          <a:xfrm>
            <a:off x="9124156" y="1015760"/>
            <a:ext cx="1737046" cy="2638140"/>
          </a:xfrm>
          <a:prstGeom prst="rect">
            <a:avLst/>
          </a:prstGeom>
        </p:spPr>
      </p:pic>
    </p:spTree>
    <p:extLst>
      <p:ext uri="{BB962C8B-B14F-4D97-AF65-F5344CB8AC3E}">
        <p14:creationId xmlns:p14="http://schemas.microsoft.com/office/powerpoint/2010/main" val="3509499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056" name="Straight Connector 2055">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57" name="Straight Connector 2056">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58" name="Straight Connector 2057">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59" name="Straight Connector 2058">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60" name="Straight Connector 2059">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062" name="Rectangle 2061">
            <a:extLst>
              <a:ext uri="{FF2B5EF4-FFF2-40B4-BE49-F238E27FC236}">
                <a16:creationId xmlns:a16="http://schemas.microsoft.com/office/drawing/2014/main" id="{BADDD09E-8094-4188-9090-C1C7840FE7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F87E76-132B-41E8-9C1A-BFDEF3469EBD}"/>
              </a:ext>
            </a:extLst>
          </p:cNvPr>
          <p:cNvSpPr>
            <a:spLocks noGrp="1"/>
          </p:cNvSpPr>
          <p:nvPr>
            <p:ph type="title"/>
          </p:nvPr>
        </p:nvSpPr>
        <p:spPr>
          <a:xfrm>
            <a:off x="7103850" y="4935567"/>
            <a:ext cx="4205003" cy="1507067"/>
          </a:xfrm>
        </p:spPr>
        <p:txBody>
          <a:bodyPr vert="horz" lIns="91440" tIns="45720" rIns="91440" bIns="45720" rtlCol="0" anchor="ctr">
            <a:normAutofit/>
          </a:bodyPr>
          <a:lstStyle/>
          <a:p>
            <a:pPr algn="ctr"/>
            <a:r>
              <a:rPr lang="en-US" sz="4000" cap="none">
                <a:latin typeface="Arial Nova"/>
              </a:rPr>
              <a:t>Play supports learning</a:t>
            </a:r>
          </a:p>
        </p:txBody>
      </p:sp>
      <p:sp>
        <p:nvSpPr>
          <p:cNvPr id="2064" name="Snip Diagonal Corner Rectangle 24">
            <a:extLst>
              <a:ext uri="{FF2B5EF4-FFF2-40B4-BE49-F238E27FC236}">
                <a16:creationId xmlns:a16="http://schemas.microsoft.com/office/drawing/2014/main" id="{C58F6CE0-025D-40A5-AEF1-00954E3F9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rive Approach on X: &quot;Play is a big element of the Thrive Approach due to  the many benefits it brings to children and young people. @EdPsychEd have  created a great infographic on">
            <a:extLst>
              <a:ext uri="{FF2B5EF4-FFF2-40B4-BE49-F238E27FC236}">
                <a16:creationId xmlns:a16="http://schemas.microsoft.com/office/drawing/2014/main" id="{919F86C2-2F9F-4A5E-A7F3-66D2D96A0055}"/>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437" r="-3" b="-3"/>
          <a:stretch/>
        </p:blipFill>
        <p:spPr bwMode="auto">
          <a:xfrm>
            <a:off x="236911" y="203412"/>
            <a:ext cx="6076008" cy="6289547"/>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3635514-55BC-4896-A0F2-6A4B5FA1E618}"/>
              </a:ext>
            </a:extLst>
          </p:cNvPr>
          <p:cNvSpPr>
            <a:spLocks noGrp="1"/>
          </p:cNvSpPr>
          <p:nvPr>
            <p:ph sz="half" idx="1"/>
          </p:nvPr>
        </p:nvSpPr>
        <p:spPr>
          <a:xfrm>
            <a:off x="6701116" y="954741"/>
            <a:ext cx="4998946" cy="3929031"/>
          </a:xfrm>
        </p:spPr>
        <p:txBody>
          <a:bodyPr vert="horz" lIns="91440" tIns="45720" rIns="91440" bIns="45720" rtlCol="0" anchor="ctr">
            <a:noAutofit/>
          </a:bodyPr>
          <a:lstStyle/>
          <a:p>
            <a:r>
              <a:rPr lang="en-US" sz="2400" dirty="0">
                <a:latin typeface="Arial Nova"/>
              </a:rPr>
              <a:t>Play takes place indoors and outdoors and it is in these different environments that children explore and discover their immediate world. They can </a:t>
            </a:r>
            <a:r>
              <a:rPr lang="en-US" sz="2400" dirty="0" err="1">
                <a:latin typeface="Arial Nova"/>
              </a:rPr>
              <a:t>practise</a:t>
            </a:r>
            <a:r>
              <a:rPr lang="en-US" sz="2400" dirty="0">
                <a:latin typeface="Arial Nova"/>
              </a:rPr>
              <a:t> new ideas and skills; take risks, be imaginative and solve problems on their own or with others.</a:t>
            </a:r>
          </a:p>
          <a:p>
            <a:r>
              <a:rPr lang="en-US" sz="2400" dirty="0">
                <a:latin typeface="Arial Nova"/>
              </a:rPr>
              <a:t>Please play with your children at home to help develop these skills.</a:t>
            </a:r>
          </a:p>
          <a:p>
            <a:endParaRPr lang="en-US" sz="2400" dirty="0">
              <a:latin typeface="Arial Nova"/>
            </a:endParaRPr>
          </a:p>
        </p:txBody>
      </p:sp>
      <p:grpSp>
        <p:nvGrpSpPr>
          <p:cNvPr id="2066" name="Group 2065">
            <a:extLst>
              <a:ext uri="{FF2B5EF4-FFF2-40B4-BE49-F238E27FC236}">
                <a16:creationId xmlns:a16="http://schemas.microsoft.com/office/drawing/2014/main" id="{D8025A22-9C86-4108-A289-BD5650A8E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067" name="Straight Connector 2066">
              <a:extLst>
                <a:ext uri="{FF2B5EF4-FFF2-40B4-BE49-F238E27FC236}">
                  <a16:creationId xmlns:a16="http://schemas.microsoft.com/office/drawing/2014/main" id="{59A3623F-EF59-4F0B-9030-79CB7F9950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68" name="Straight Connector 2067">
              <a:extLst>
                <a:ext uri="{FF2B5EF4-FFF2-40B4-BE49-F238E27FC236}">
                  <a16:creationId xmlns:a16="http://schemas.microsoft.com/office/drawing/2014/main" id="{9EBD0F53-A43D-414A-8653-E9F1D36103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69" name="Straight Connector 2068">
              <a:extLst>
                <a:ext uri="{FF2B5EF4-FFF2-40B4-BE49-F238E27FC236}">
                  <a16:creationId xmlns:a16="http://schemas.microsoft.com/office/drawing/2014/main" id="{908661C0-6128-4F64-8EDF-2D73D5F476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70" name="Straight Connector 2069">
              <a:extLst>
                <a:ext uri="{FF2B5EF4-FFF2-40B4-BE49-F238E27FC236}">
                  <a16:creationId xmlns:a16="http://schemas.microsoft.com/office/drawing/2014/main" id="{C8AFEF08-AFBA-4125-B170-D3EB3E11DB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71" name="Straight Connector 2070">
              <a:extLst>
                <a:ext uri="{FF2B5EF4-FFF2-40B4-BE49-F238E27FC236}">
                  <a16:creationId xmlns:a16="http://schemas.microsoft.com/office/drawing/2014/main" id="{AA0E13BF-B4CA-4B20-A5DD-50ABBAEC7B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2725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033" name="Group 1032">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034" name="Straight Connector 1033">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5" name="Straight Connector 1034">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6" name="Straight Connector 1035">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7" name="Straight Connector 1036">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8" name="Straight Connector 1037">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31DEF530-5C85-440F-95CD-DFF42B9AED4D}"/>
              </a:ext>
            </a:extLst>
          </p:cNvPr>
          <p:cNvSpPr>
            <a:spLocks noGrp="1"/>
          </p:cNvSpPr>
          <p:nvPr>
            <p:ph type="title"/>
          </p:nvPr>
        </p:nvSpPr>
        <p:spPr>
          <a:xfrm>
            <a:off x="684212" y="5025214"/>
            <a:ext cx="7350079" cy="1507067"/>
          </a:xfrm>
        </p:spPr>
        <p:txBody>
          <a:bodyPr vert="horz" lIns="91440" tIns="45720" rIns="91440" bIns="45720" rtlCol="0" anchor="ctr">
            <a:normAutofit/>
          </a:bodyPr>
          <a:lstStyle/>
          <a:p>
            <a:pPr algn="ctr"/>
            <a:r>
              <a:rPr lang="en-US" sz="4000" cap="none">
                <a:latin typeface="Arial Nova"/>
              </a:rPr>
              <a:t>Play supports communication</a:t>
            </a:r>
          </a:p>
        </p:txBody>
      </p:sp>
      <p:sp>
        <p:nvSpPr>
          <p:cNvPr id="3" name="Content Placeholder 2">
            <a:extLst>
              <a:ext uri="{FF2B5EF4-FFF2-40B4-BE49-F238E27FC236}">
                <a16:creationId xmlns:a16="http://schemas.microsoft.com/office/drawing/2014/main" id="{F8837D60-2176-4E3A-B63F-93651827FA3D}"/>
              </a:ext>
            </a:extLst>
          </p:cNvPr>
          <p:cNvSpPr>
            <a:spLocks noGrp="1"/>
          </p:cNvSpPr>
          <p:nvPr>
            <p:ph sz="half" idx="1"/>
          </p:nvPr>
        </p:nvSpPr>
        <p:spPr>
          <a:xfrm>
            <a:off x="348036" y="461683"/>
            <a:ext cx="7854343" cy="4601384"/>
          </a:xfrm>
        </p:spPr>
        <p:txBody>
          <a:bodyPr vert="horz" lIns="91440" tIns="45720" rIns="91440" bIns="45720" rtlCol="0" anchor="ctr">
            <a:noAutofit/>
          </a:bodyPr>
          <a:lstStyle/>
          <a:p>
            <a:r>
              <a:rPr lang="en-US" sz="2800">
                <a:latin typeface="Arial Nova"/>
              </a:rPr>
              <a:t>Play is vital to support children’s communication and language skills, talking to children and having conversations during play, modelling good language and asking children questions will really support their communication skills.</a:t>
            </a:r>
          </a:p>
          <a:p>
            <a:r>
              <a:rPr lang="en-US" sz="2800">
                <a:latin typeface="Arial Nova"/>
              </a:rPr>
              <a:t>Please make time for conversations with your child during play in order for your child to gain good communication skill and to make progress.</a:t>
            </a:r>
          </a:p>
        </p:txBody>
      </p:sp>
      <p:pic>
        <p:nvPicPr>
          <p:cNvPr id="1028" name="Picture 4" descr="The 5 Question Words: A Hand Graphic Organizer Poster for the 5 W's |  Graphic organizers, Organize posters, Reading graphic organizers">
            <a:extLst>
              <a:ext uri="{FF2B5EF4-FFF2-40B4-BE49-F238E27FC236}">
                <a16:creationId xmlns:a16="http://schemas.microsoft.com/office/drawing/2014/main" id="{85E1EFEC-144B-4A48-80C5-FC6F55C62148}"/>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877" r="-3" b="-3"/>
          <a:stretch/>
        </p:blipFill>
        <p:spPr bwMode="auto">
          <a:xfrm>
            <a:off x="8314288" y="732999"/>
            <a:ext cx="3239538" cy="4334450"/>
          </a:xfrm>
          <a:custGeom>
            <a:avLst/>
            <a:gdLst/>
            <a:ahLst/>
            <a:cxnLst/>
            <a:rect l="l" t="t" r="r" b="b"/>
            <a:pathLst>
              <a:path w="3239538" h="4334450">
                <a:moveTo>
                  <a:pt x="322464" y="0"/>
                </a:moveTo>
                <a:lnTo>
                  <a:pt x="3239538" y="0"/>
                </a:lnTo>
                <a:lnTo>
                  <a:pt x="3239538" y="4011987"/>
                </a:lnTo>
                <a:lnTo>
                  <a:pt x="2917075" y="4334450"/>
                </a:lnTo>
                <a:lnTo>
                  <a:pt x="0" y="4334450"/>
                </a:lnTo>
                <a:lnTo>
                  <a:pt x="0" y="322464"/>
                </a:lnTo>
                <a:close/>
              </a:path>
            </a:pathLst>
          </a:custGeom>
          <a:noFill/>
          <a:ln w="15875">
            <a:solidFill>
              <a:srgbClr val="FFFFFF">
                <a:alpha val="40000"/>
              </a:srgbClr>
            </a:solidFill>
          </a:ln>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grpSp>
        <p:nvGrpSpPr>
          <p:cNvPr id="1040" name="Group 1039">
            <a:extLst>
              <a:ext uri="{FF2B5EF4-FFF2-40B4-BE49-F238E27FC236}">
                <a16:creationId xmlns:a16="http://schemas.microsoft.com/office/drawing/2014/main" id="{6B975FEB-EB22-4265-87DB-98C8B1A03E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59517"/>
            <a:ext cx="2981858" cy="3208867"/>
            <a:chOff x="9206969" y="2963333"/>
            <a:chExt cx="2981858" cy="3208867"/>
          </a:xfrm>
        </p:grpSpPr>
        <p:cxnSp>
          <p:nvCxnSpPr>
            <p:cNvPr id="1041" name="Straight Connector 1040">
              <a:extLst>
                <a:ext uri="{FF2B5EF4-FFF2-40B4-BE49-F238E27FC236}">
                  <a16:creationId xmlns:a16="http://schemas.microsoft.com/office/drawing/2014/main" id="{165F12FA-1912-4E22-A32D-0831ADB49A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2" name="Straight Connector 1041">
              <a:extLst>
                <a:ext uri="{FF2B5EF4-FFF2-40B4-BE49-F238E27FC236}">
                  <a16:creationId xmlns:a16="http://schemas.microsoft.com/office/drawing/2014/main" id="{3D85A33A-E141-4004-96FE-2B25852F78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3" name="Straight Connector 1042">
              <a:extLst>
                <a:ext uri="{FF2B5EF4-FFF2-40B4-BE49-F238E27FC236}">
                  <a16:creationId xmlns:a16="http://schemas.microsoft.com/office/drawing/2014/main" id="{CDBBF9A1-F02B-475F-8E25-E42F600534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4" name="Straight Connector 1043">
              <a:extLst>
                <a:ext uri="{FF2B5EF4-FFF2-40B4-BE49-F238E27FC236}">
                  <a16:creationId xmlns:a16="http://schemas.microsoft.com/office/drawing/2014/main" id="{C4E10861-F5C5-4FCE-BB8E-126306C8C7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5" name="Straight Connector 1044">
              <a:extLst>
                <a:ext uri="{FF2B5EF4-FFF2-40B4-BE49-F238E27FC236}">
                  <a16:creationId xmlns:a16="http://schemas.microsoft.com/office/drawing/2014/main" id="{9EE8BD36-DC78-4FAA-AC76-FF2D4FAD33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41392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512F9CB-A1A0-4043-A103-F6A4B94B69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DBE6588-EE16-4389-857C-86A156D49E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7FD48D2-B0A7-413D-B947-AA55AC1296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BE668D0-D906-4EEE-B32F-8C028624B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1DE67A3-B8F6-4CFD-A8E0-D15200F23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991E317B-75E3-4171-A07A-B263C1D6D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B3D3D1-729A-485E-9CB7-EEF8F300FC89}"/>
              </a:ext>
            </a:extLst>
          </p:cNvPr>
          <p:cNvSpPr>
            <a:spLocks noGrp="1"/>
          </p:cNvSpPr>
          <p:nvPr>
            <p:ph type="title"/>
          </p:nvPr>
        </p:nvSpPr>
        <p:spPr>
          <a:xfrm>
            <a:off x="8754151" y="1368205"/>
            <a:ext cx="3321961" cy="2625572"/>
          </a:xfrm>
        </p:spPr>
        <p:txBody>
          <a:bodyPr vert="horz" lIns="91440" tIns="45720" rIns="91440" bIns="45720" rtlCol="0" anchor="b">
            <a:noAutofit/>
          </a:bodyPr>
          <a:lstStyle/>
          <a:p>
            <a:r>
              <a:rPr lang="en-US" sz="4800" cap="none">
                <a:solidFill>
                  <a:srgbClr val="FFFFFF"/>
                </a:solidFill>
                <a:latin typeface="Arial Nova"/>
              </a:rPr>
              <a:t>What your child will need for school</a:t>
            </a:r>
          </a:p>
        </p:txBody>
      </p:sp>
      <p:sp useBgFill="1">
        <p:nvSpPr>
          <p:cNvPr id="22" name="Snip Diagonal Corner Rectangle 6">
            <a:extLst>
              <a:ext uri="{FF2B5EF4-FFF2-40B4-BE49-F238E27FC236}">
                <a16:creationId xmlns:a16="http://schemas.microsoft.com/office/drawing/2014/main" id="{4A9B19C2-B29A-4924-9E7E-6FBF17F58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418778" cy="5286838"/>
          </a:xfrm>
          <a:prstGeom prst="snip2DiagRect">
            <a:avLst>
              <a:gd name="adj1" fmla="val 10973"/>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34C85634-D5F5-4047-8F35-F4B1F50AB1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5" name="Straight Connector 24">
              <a:extLst>
                <a:ext uri="{FF2B5EF4-FFF2-40B4-BE49-F238E27FC236}">
                  <a16:creationId xmlns:a16="http://schemas.microsoft.com/office/drawing/2014/main" id="{1224BF71-948F-411D-AA79-8B2315715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34B4526-E715-4199-A597-CD757CB4A0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5E295A6-48D5-4F9E-A32C-5D87EAA5E7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10BF5B3-9260-4D36-BB24-07BC414B9D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AAE0C886-FA2E-4E7C-BC00-8397AAEC86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5" name="Table 4">
            <a:extLst>
              <a:ext uri="{FF2B5EF4-FFF2-40B4-BE49-F238E27FC236}">
                <a16:creationId xmlns:a16="http://schemas.microsoft.com/office/drawing/2014/main" id="{000C8CC1-9EBE-4288-A79A-8E6F665558B2}"/>
              </a:ext>
            </a:extLst>
          </p:cNvPr>
          <p:cNvGraphicFramePr>
            <a:graphicFrameLocks noGrp="1"/>
          </p:cNvGraphicFramePr>
          <p:nvPr>
            <p:extLst>
              <p:ext uri="{D42A27DB-BD31-4B8C-83A1-F6EECF244321}">
                <p14:modId xmlns:p14="http://schemas.microsoft.com/office/powerpoint/2010/main" val="3629879862"/>
              </p:ext>
            </p:extLst>
          </p:nvPr>
        </p:nvGraphicFramePr>
        <p:xfrm>
          <a:off x="1098176" y="918882"/>
          <a:ext cx="7369444" cy="5815011"/>
        </p:xfrm>
        <a:graphic>
          <a:graphicData uri="http://schemas.openxmlformats.org/drawingml/2006/table">
            <a:tbl>
              <a:tblPr firstRow="1" bandRow="1">
                <a:tableStyleId>{5C22544A-7EE6-4342-B048-85BDC9FD1C3A}</a:tableStyleId>
              </a:tblPr>
              <a:tblGrid>
                <a:gridCol w="7369444">
                  <a:extLst>
                    <a:ext uri="{9D8B030D-6E8A-4147-A177-3AD203B41FA5}">
                      <a16:colId xmlns:a16="http://schemas.microsoft.com/office/drawing/2014/main" val="162366137"/>
                    </a:ext>
                  </a:extLst>
                </a:gridCol>
              </a:tblGrid>
              <a:tr h="436163">
                <a:tc>
                  <a:txBody>
                    <a:bodyPr/>
                    <a:lstStyle/>
                    <a:p>
                      <a:pPr algn="ctr"/>
                      <a:r>
                        <a:rPr lang="en-GB" sz="1800" dirty="0">
                          <a:latin typeface="Arial Nova" panose="020B0504020202020204" pitchFamily="34" charset="0"/>
                        </a:rPr>
                        <a:t>Please remember</a:t>
                      </a:r>
                    </a:p>
                  </a:txBody>
                  <a:tcPr marL="64553" marR="64553" marT="32276" marB="32276">
                    <a:solidFill>
                      <a:srgbClr val="B32491"/>
                    </a:solidFill>
                  </a:tcPr>
                </a:tc>
                <a:extLst>
                  <a:ext uri="{0D108BD9-81ED-4DB2-BD59-A6C34878D82A}">
                    <a16:rowId xmlns:a16="http://schemas.microsoft.com/office/drawing/2014/main" val="907916889"/>
                  </a:ext>
                </a:extLst>
              </a:tr>
              <a:tr h="1097931">
                <a:tc>
                  <a:txBody>
                    <a:bodyPr/>
                    <a:lstStyle/>
                    <a:p>
                      <a:r>
                        <a:rPr lang="en-GB" sz="2400" b="1" u="sng" dirty="0">
                          <a:solidFill>
                            <a:schemeClr val="tx1"/>
                          </a:solidFill>
                          <a:latin typeface="Arial Nova" panose="020B0504020202020204" pitchFamily="34" charset="0"/>
                        </a:rPr>
                        <a:t>Book bag- </a:t>
                      </a:r>
                      <a:r>
                        <a:rPr lang="en-GB" sz="2400" dirty="0">
                          <a:solidFill>
                            <a:schemeClr val="tx1"/>
                          </a:solidFill>
                          <a:latin typeface="Arial Nova" panose="020B0504020202020204" pitchFamily="34" charset="0"/>
                        </a:rPr>
                        <a:t>your child’s book may need to be changed, please ensure they have it with them every day.</a:t>
                      </a:r>
                    </a:p>
                  </a:txBody>
                  <a:tcPr marL="64553" marR="64553" marT="32276" marB="32276">
                    <a:solidFill>
                      <a:schemeClr val="bg1">
                        <a:lumMod val="85000"/>
                      </a:schemeClr>
                    </a:solidFill>
                  </a:tcPr>
                </a:tc>
                <a:extLst>
                  <a:ext uri="{0D108BD9-81ED-4DB2-BD59-A6C34878D82A}">
                    <a16:rowId xmlns:a16="http://schemas.microsoft.com/office/drawing/2014/main" val="2898197069"/>
                  </a:ext>
                </a:extLst>
              </a:tr>
              <a:tr h="1097931">
                <a:tc>
                  <a:txBody>
                    <a:bodyPr/>
                    <a:lstStyle/>
                    <a:p>
                      <a:r>
                        <a:rPr lang="en-GB" sz="2400" b="1" u="sng" dirty="0">
                          <a:solidFill>
                            <a:schemeClr val="tx1"/>
                          </a:solidFill>
                          <a:latin typeface="Arial Nova" panose="020B0504020202020204" pitchFamily="34" charset="0"/>
                        </a:rPr>
                        <a:t>Wellington boots- </a:t>
                      </a:r>
                      <a:r>
                        <a:rPr lang="en-GB" sz="2400" dirty="0">
                          <a:solidFill>
                            <a:schemeClr val="tx1"/>
                          </a:solidFill>
                          <a:latin typeface="Arial Nova" panose="020B0504020202020204" pitchFamily="34" charset="0"/>
                        </a:rPr>
                        <a:t>We have a digging area which children will need Wellington boots to access, they are also useful for rainy days.</a:t>
                      </a:r>
                    </a:p>
                  </a:txBody>
                  <a:tcPr marL="64553" marR="64553" marT="32276" marB="32276">
                    <a:solidFill>
                      <a:schemeClr val="bg1">
                        <a:lumMod val="85000"/>
                      </a:schemeClr>
                    </a:solidFill>
                  </a:tcPr>
                </a:tc>
                <a:extLst>
                  <a:ext uri="{0D108BD9-81ED-4DB2-BD59-A6C34878D82A}">
                    <a16:rowId xmlns:a16="http://schemas.microsoft.com/office/drawing/2014/main" val="171030182"/>
                  </a:ext>
                </a:extLst>
              </a:tr>
              <a:tr h="1097931">
                <a:tc>
                  <a:txBody>
                    <a:bodyPr/>
                    <a:lstStyle/>
                    <a:p>
                      <a:r>
                        <a:rPr lang="en-GB" sz="2400" b="1" u="sng" dirty="0">
                          <a:solidFill>
                            <a:schemeClr val="tx1"/>
                          </a:solidFill>
                          <a:latin typeface="Arial Nova" panose="020B0504020202020204" pitchFamily="34" charset="0"/>
                        </a:rPr>
                        <a:t>Coat-</a:t>
                      </a:r>
                      <a:r>
                        <a:rPr lang="en-GB" sz="2400" dirty="0">
                          <a:solidFill>
                            <a:schemeClr val="tx1"/>
                          </a:solidFill>
                          <a:latin typeface="Arial Nova" panose="020B0504020202020204" pitchFamily="34" charset="0"/>
                        </a:rPr>
                        <a:t> When the weather is cold please make sure your child has a coat with them.  Please support them to put their coat on and zip it up independently.</a:t>
                      </a:r>
                    </a:p>
                  </a:txBody>
                  <a:tcPr marL="64553" marR="64553" marT="32276" marB="32276">
                    <a:solidFill>
                      <a:schemeClr val="bg1">
                        <a:lumMod val="85000"/>
                      </a:schemeClr>
                    </a:solidFill>
                  </a:tcPr>
                </a:tc>
                <a:extLst>
                  <a:ext uri="{0D108BD9-81ED-4DB2-BD59-A6C34878D82A}">
                    <a16:rowId xmlns:a16="http://schemas.microsoft.com/office/drawing/2014/main" val="3595010894"/>
                  </a:ext>
                </a:extLst>
              </a:tr>
              <a:tr h="1774731">
                <a:tc>
                  <a:txBody>
                    <a:bodyPr/>
                    <a:lstStyle/>
                    <a:p>
                      <a:r>
                        <a:rPr lang="en-GB" sz="2400" b="1" u="sng" dirty="0">
                          <a:solidFill>
                            <a:schemeClr val="tx1"/>
                          </a:solidFill>
                          <a:latin typeface="Arial Nova" panose="020B0504020202020204" pitchFamily="34" charset="0"/>
                        </a:rPr>
                        <a:t>PE kit- </a:t>
                      </a:r>
                      <a:r>
                        <a:rPr lang="en-GB" sz="2400" dirty="0">
                          <a:solidFill>
                            <a:schemeClr val="tx1"/>
                          </a:solidFill>
                          <a:latin typeface="Arial Nova" panose="020B0504020202020204" pitchFamily="34" charset="0"/>
                        </a:rPr>
                        <a:t>your child will need a PE kit in a bag this should consist of black shorts or jogging bottoms, a white t-shirt and plimsolls or trainers- all items must be named. Please ensure all earrings are removed on PE days and long hair is tied up.</a:t>
                      </a:r>
                    </a:p>
                  </a:txBody>
                  <a:tcPr marL="64553" marR="64553" marT="32276" marB="32276">
                    <a:solidFill>
                      <a:schemeClr val="bg1">
                        <a:lumMod val="85000"/>
                      </a:schemeClr>
                    </a:solidFill>
                  </a:tcPr>
                </a:tc>
                <a:extLst>
                  <a:ext uri="{0D108BD9-81ED-4DB2-BD59-A6C34878D82A}">
                    <a16:rowId xmlns:a16="http://schemas.microsoft.com/office/drawing/2014/main" val="376935590"/>
                  </a:ext>
                </a:extLst>
              </a:tr>
            </a:tbl>
          </a:graphicData>
        </a:graphic>
      </p:graphicFrame>
    </p:spTree>
    <p:extLst>
      <p:ext uri="{BB962C8B-B14F-4D97-AF65-F5344CB8AC3E}">
        <p14:creationId xmlns:p14="http://schemas.microsoft.com/office/powerpoint/2010/main" val="1958648293"/>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E7EBD-E116-452B-9001-0F6AB324E7B0}"/>
              </a:ext>
            </a:extLst>
          </p:cNvPr>
          <p:cNvSpPr>
            <a:spLocks noGrp="1"/>
          </p:cNvSpPr>
          <p:nvPr>
            <p:ph type="title"/>
          </p:nvPr>
        </p:nvSpPr>
        <p:spPr>
          <a:xfrm>
            <a:off x="1726359" y="5708773"/>
            <a:ext cx="8534400" cy="879538"/>
          </a:xfrm>
        </p:spPr>
        <p:txBody>
          <a:bodyPr>
            <a:normAutofit/>
          </a:bodyPr>
          <a:lstStyle/>
          <a:p>
            <a:pPr algn="ctr"/>
            <a:r>
              <a:rPr lang="en-GB" sz="4400" cap="none">
                <a:latin typeface="Arial Nova"/>
              </a:rPr>
              <a:t>Attendance and punctuality</a:t>
            </a:r>
          </a:p>
        </p:txBody>
      </p:sp>
      <p:graphicFrame>
        <p:nvGraphicFramePr>
          <p:cNvPr id="20" name="Content Placeholder 2">
            <a:extLst>
              <a:ext uri="{FF2B5EF4-FFF2-40B4-BE49-F238E27FC236}">
                <a16:creationId xmlns:a16="http://schemas.microsoft.com/office/drawing/2014/main" id="{FA9D4283-9391-224D-830D-D4DCBFA13F8F}"/>
              </a:ext>
            </a:extLst>
          </p:cNvPr>
          <p:cNvGraphicFramePr>
            <a:graphicFrameLocks noGrp="1"/>
          </p:cNvGraphicFramePr>
          <p:nvPr>
            <p:ph sz="half" idx="1"/>
            <p:extLst>
              <p:ext uri="{D42A27DB-BD31-4B8C-83A1-F6EECF244321}">
                <p14:modId xmlns:p14="http://schemas.microsoft.com/office/powerpoint/2010/main" val="444839957"/>
              </p:ext>
            </p:extLst>
          </p:nvPr>
        </p:nvGraphicFramePr>
        <p:xfrm>
          <a:off x="460094" y="1145241"/>
          <a:ext cx="4937655" cy="4466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4DEA7E8E-148C-4646-8512-CC5E53FDC7DB}"/>
              </a:ext>
            </a:extLst>
          </p:cNvPr>
          <p:cNvSpPr>
            <a:spLocks noGrp="1"/>
          </p:cNvSpPr>
          <p:nvPr>
            <p:ph sz="half" idx="2"/>
          </p:nvPr>
        </p:nvSpPr>
        <p:spPr>
          <a:xfrm>
            <a:off x="5920192" y="1201272"/>
            <a:ext cx="5382714" cy="4343648"/>
          </a:xfrm>
        </p:spPr>
        <p:txBody>
          <a:bodyPr vert="horz" lIns="91440" tIns="45720" rIns="91440" bIns="45720" rtlCol="0" anchor="ctr">
            <a:noAutofit/>
          </a:bodyPr>
          <a:lstStyle/>
          <a:p>
            <a:pPr marL="0" indent="0">
              <a:buNone/>
            </a:pPr>
            <a:r>
              <a:rPr lang="en-GB" sz="2800" dirty="0">
                <a:solidFill>
                  <a:schemeClr val="tx1"/>
                </a:solidFill>
                <a:latin typeface="Arial Nova"/>
              </a:rPr>
              <a:t>         Punctuality</a:t>
            </a:r>
            <a:endParaRPr lang="en-US" dirty="0">
              <a:solidFill>
                <a:schemeClr val="tx1"/>
              </a:solidFill>
            </a:endParaRPr>
          </a:p>
          <a:p>
            <a:r>
              <a:rPr lang="en-GB" sz="2200" dirty="0">
                <a:solidFill>
                  <a:schemeClr val="tx1"/>
                </a:solidFill>
                <a:latin typeface="Arial Nova"/>
              </a:rPr>
              <a:t>Children arrive through Red Room door between 8:40-8:50. Any child who arrives after this time MUST go to the office as they need to be registered and have their lunch recorded.</a:t>
            </a:r>
          </a:p>
          <a:p>
            <a:r>
              <a:rPr lang="en-GB" sz="2200" dirty="0">
                <a:solidFill>
                  <a:schemeClr val="tx1"/>
                </a:solidFill>
                <a:latin typeface="Arial Nova"/>
              </a:rPr>
              <a:t>Our school day finishes at 3:20, please arrive promptly to pick up your child, any late children will be taken to the front of the school to be collected. Please let us know if someone different is collecting your child.</a:t>
            </a:r>
          </a:p>
        </p:txBody>
      </p:sp>
      <p:pic>
        <p:nvPicPr>
          <p:cNvPr id="25" name="Picture 24" descr="A clock with a black hand&#10;&#10;Description automatically generated">
            <a:extLst>
              <a:ext uri="{FF2B5EF4-FFF2-40B4-BE49-F238E27FC236}">
                <a16:creationId xmlns:a16="http://schemas.microsoft.com/office/drawing/2014/main" id="{212AEA2D-EA64-3EAE-1664-F4E4BEF7CB1F}"/>
              </a:ext>
            </a:extLst>
          </p:cNvPr>
          <p:cNvPicPr>
            <a:picLocks noChangeAspect="1"/>
          </p:cNvPicPr>
          <p:nvPr/>
        </p:nvPicPr>
        <p:blipFill>
          <a:blip r:embed="rId7"/>
          <a:stretch>
            <a:fillRect/>
          </a:stretch>
        </p:blipFill>
        <p:spPr>
          <a:xfrm>
            <a:off x="4477869" y="209753"/>
            <a:ext cx="2283759" cy="1507904"/>
          </a:xfrm>
          <a:prstGeom prst="rect">
            <a:avLst/>
          </a:prstGeom>
        </p:spPr>
      </p:pic>
    </p:spTree>
    <p:extLst>
      <p:ext uri="{BB962C8B-B14F-4D97-AF65-F5344CB8AC3E}">
        <p14:creationId xmlns:p14="http://schemas.microsoft.com/office/powerpoint/2010/main" val="616964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B455B88A-C127-47B3-B317-724BD4EAAD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7" name="Straight Connector 26">
              <a:extLst>
                <a:ext uri="{FF2B5EF4-FFF2-40B4-BE49-F238E27FC236}">
                  <a16:creationId xmlns:a16="http://schemas.microsoft.com/office/drawing/2014/main" id="{3F07A923-368D-45E6-AACC-9ECE4057AA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FE16B44-FE3C-4330-AF20-E869FC7B78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1CB6733-6A12-4A1C-87C3-B676FB381D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A754CCFD-DC5E-453F-B95A-F045ED9B29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E826A39-89EA-44EA-ABC5-F446934921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3" name="Rectangle 32">
            <a:extLst>
              <a:ext uri="{FF2B5EF4-FFF2-40B4-BE49-F238E27FC236}">
                <a16:creationId xmlns:a16="http://schemas.microsoft.com/office/drawing/2014/main" id="{2C33F367-76E5-4D2A-96B1-4FD443CDD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35" name="Snip Diagonal Corner Rectangle 21">
            <a:extLst>
              <a:ext uri="{FF2B5EF4-FFF2-40B4-BE49-F238E27FC236}">
                <a16:creationId xmlns:a16="http://schemas.microsoft.com/office/drawing/2014/main" id="{6F769419-3E73-449D-B62A-0CDEC946A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129873"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6515200-42F9-488F-9895-6CDBCD1E87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8" name="Straight Connector 37">
              <a:extLst>
                <a:ext uri="{FF2B5EF4-FFF2-40B4-BE49-F238E27FC236}">
                  <a16:creationId xmlns:a16="http://schemas.microsoft.com/office/drawing/2014/main" id="{43185F0E-78D5-4C2D-9239-D3515B44883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D5BD9142-FF9C-4EED-A027-18D095481B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2F547D3-9752-4481-B3A8-50E08610B8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F1999C2F-3D0D-4813-9696-83630A6FEAB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EC737390-C9CA-456B-9F40-D7A76EA242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F0950588-57C7-6F82-B38F-7B7C5B464FE6}"/>
              </a:ext>
            </a:extLst>
          </p:cNvPr>
          <p:cNvSpPr>
            <a:spLocks noGrp="1"/>
          </p:cNvSpPr>
          <p:nvPr>
            <p:ph type="title"/>
          </p:nvPr>
        </p:nvSpPr>
        <p:spPr>
          <a:xfrm>
            <a:off x="8700720" y="1445689"/>
            <a:ext cx="3043896" cy="3248611"/>
          </a:xfrm>
        </p:spPr>
        <p:txBody>
          <a:bodyPr vert="horz" lIns="91440" tIns="45720" rIns="91440" bIns="45720" rtlCol="0" anchor="ctr">
            <a:normAutofit/>
          </a:bodyPr>
          <a:lstStyle/>
          <a:p>
            <a:pPr algn="ctr">
              <a:lnSpc>
                <a:spcPct val="90000"/>
              </a:lnSpc>
            </a:pPr>
            <a:r>
              <a:rPr lang="en-US" sz="4000" kern="1200" cap="none">
                <a:ln w="3175" cmpd="sng">
                  <a:noFill/>
                </a:ln>
                <a:solidFill>
                  <a:srgbClr val="FFFFFF"/>
                </a:solidFill>
                <a:effectLst/>
                <a:latin typeface="Arial Nova"/>
              </a:rPr>
              <a:t>What to do if you have a question or concern</a:t>
            </a:r>
            <a:endParaRPr lang="en-US"/>
          </a:p>
        </p:txBody>
      </p:sp>
      <p:graphicFrame>
        <p:nvGraphicFramePr>
          <p:cNvPr id="22" name="Text Placeholder 2">
            <a:extLst>
              <a:ext uri="{FF2B5EF4-FFF2-40B4-BE49-F238E27FC236}">
                <a16:creationId xmlns:a16="http://schemas.microsoft.com/office/drawing/2014/main" id="{EE81EE8D-F50B-8F4A-2BAE-CD1C45E4E662}"/>
              </a:ext>
            </a:extLst>
          </p:cNvPr>
          <p:cNvGraphicFramePr/>
          <p:nvPr>
            <p:extLst>
              <p:ext uri="{D42A27DB-BD31-4B8C-83A1-F6EECF244321}">
                <p14:modId xmlns:p14="http://schemas.microsoft.com/office/powerpoint/2010/main" val="1635737411"/>
              </p:ext>
            </p:extLst>
          </p:nvPr>
        </p:nvGraphicFramePr>
        <p:xfrm>
          <a:off x="604469" y="414748"/>
          <a:ext cx="8039428" cy="5967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7746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8A7FFC-BEE3-4BC0-808F-BC2382CB703A}"/>
              </a:ext>
            </a:extLst>
          </p:cNvPr>
          <p:cNvSpPr/>
          <p:nvPr/>
        </p:nvSpPr>
        <p:spPr>
          <a:xfrm>
            <a:off x="1941343" y="342280"/>
            <a:ext cx="8102990" cy="769441"/>
          </a:xfrm>
          <a:prstGeom prst="rect">
            <a:avLst/>
          </a:prstGeom>
        </p:spPr>
        <p:txBody>
          <a:bodyPr wrap="square">
            <a:spAutoFit/>
          </a:bodyPr>
          <a:lstStyle/>
          <a:p>
            <a:r>
              <a:rPr lang="en-GB" sz="4400" b="1" u="sng" dirty="0">
                <a:solidFill>
                  <a:srgbClr val="004669"/>
                </a:solidFill>
                <a:latin typeface="arial" panose="020B0604020202020204" pitchFamily="34" charset="0"/>
              </a:rPr>
              <a:t>Keeping Children Safe Online</a:t>
            </a:r>
            <a:endParaRPr lang="en-GB" sz="4400" dirty="0"/>
          </a:p>
        </p:txBody>
      </p:sp>
      <p:pic>
        <p:nvPicPr>
          <p:cNvPr id="3" name="Picture 2">
            <a:extLst>
              <a:ext uri="{FF2B5EF4-FFF2-40B4-BE49-F238E27FC236}">
                <a16:creationId xmlns:a16="http://schemas.microsoft.com/office/drawing/2014/main" id="{178C7F2B-C728-42B2-97A6-7B7450B7F97B}"/>
              </a:ext>
            </a:extLst>
          </p:cNvPr>
          <p:cNvPicPr>
            <a:picLocks noChangeAspect="1"/>
          </p:cNvPicPr>
          <p:nvPr/>
        </p:nvPicPr>
        <p:blipFill>
          <a:blip r:embed="rId2"/>
          <a:stretch>
            <a:fillRect/>
          </a:stretch>
        </p:blipFill>
        <p:spPr>
          <a:xfrm>
            <a:off x="4086666" y="1221875"/>
            <a:ext cx="3812344" cy="2549955"/>
          </a:xfrm>
          <a:prstGeom prst="rect">
            <a:avLst/>
          </a:prstGeom>
        </p:spPr>
      </p:pic>
      <p:sp>
        <p:nvSpPr>
          <p:cNvPr id="4" name="Rectangle 3">
            <a:extLst>
              <a:ext uri="{FF2B5EF4-FFF2-40B4-BE49-F238E27FC236}">
                <a16:creationId xmlns:a16="http://schemas.microsoft.com/office/drawing/2014/main" id="{6CF4D81C-6CE8-49D7-8F9C-6938CD8CBFD3}"/>
              </a:ext>
            </a:extLst>
          </p:cNvPr>
          <p:cNvSpPr/>
          <p:nvPr/>
        </p:nvSpPr>
        <p:spPr>
          <a:xfrm>
            <a:off x="2300068" y="3881984"/>
            <a:ext cx="7385539" cy="1938992"/>
          </a:xfrm>
          <a:prstGeom prst="rect">
            <a:avLst/>
          </a:prstGeom>
        </p:spPr>
        <p:txBody>
          <a:bodyPr wrap="square">
            <a:spAutoFit/>
          </a:bodyPr>
          <a:lstStyle/>
          <a:p>
            <a:r>
              <a:rPr lang="en-US" sz="2000" dirty="0"/>
              <a:t>A range of resources can be found in the link below:</a:t>
            </a:r>
          </a:p>
          <a:p>
            <a:endParaRPr lang="en-GB" sz="2000" dirty="0"/>
          </a:p>
          <a:p>
            <a:r>
              <a:rPr lang="en-US" sz="2000" dirty="0">
                <a:hlinkClick r:id="rId3"/>
              </a:rPr>
              <a:t>https://www.godwinprimary.co.uk/online-safety-2/</a:t>
            </a:r>
            <a:endParaRPr lang="en-US" sz="2000" dirty="0"/>
          </a:p>
          <a:p>
            <a:endParaRPr lang="en-US" sz="2000" dirty="0"/>
          </a:p>
          <a:p>
            <a:r>
              <a:rPr lang="en-US" sz="2000" dirty="0"/>
              <a:t>We are planning to run some online safety workshops over the coming year so please keep an eye on the newsletter</a:t>
            </a:r>
            <a:endParaRPr lang="en-GB" sz="2000" dirty="0"/>
          </a:p>
        </p:txBody>
      </p:sp>
    </p:spTree>
    <p:extLst>
      <p:ext uri="{BB962C8B-B14F-4D97-AF65-F5344CB8AC3E}">
        <p14:creationId xmlns:p14="http://schemas.microsoft.com/office/powerpoint/2010/main" val="1667885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33" name="Rectangle 32">
            <a:extLst>
              <a:ext uri="{FF2B5EF4-FFF2-40B4-BE49-F238E27FC236}">
                <a16:creationId xmlns:a16="http://schemas.microsoft.com/office/drawing/2014/main" id="{1511F85B-5967-428B-BE8B-819A79813D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nip Diagonal Corner Rectangle 6">
            <a:extLst>
              <a:ext uri="{FF2B5EF4-FFF2-40B4-BE49-F238E27FC236}">
                <a16:creationId xmlns:a16="http://schemas.microsoft.com/office/drawing/2014/main" id="{28DA8D05-CF65-4382-8BF4-2A08754DB5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1075" cy="6857998"/>
          </a:xfrm>
          <a:prstGeom prst="snip2DiagRect">
            <a:avLst>
              <a:gd name="adj1" fmla="val 0"/>
              <a:gd name="adj2" fmla="val 42414"/>
            </a:avLst>
          </a:prstGeom>
          <a:gradFill>
            <a:gsLst>
              <a:gs pos="2000">
                <a:schemeClr val="dk2">
                  <a:tint val="97000"/>
                  <a:hueMod val="92000"/>
                  <a:satMod val="169000"/>
                  <a:lumMod val="164000"/>
                  <a:alpha val="79000"/>
                </a:schemeClr>
              </a:gs>
              <a:gs pos="100000">
                <a:schemeClr val="dk2">
                  <a:shade val="96000"/>
                  <a:satMod val="120000"/>
                  <a:lumMod val="90000"/>
                  <a:alpha val="88000"/>
                </a:schemeClr>
              </a:gs>
            </a:gsLst>
          </a:gradFill>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4DBCDB-4F2F-41D6-978E-596EF352A9F9}"/>
              </a:ext>
            </a:extLst>
          </p:cNvPr>
          <p:cNvSpPr>
            <a:spLocks noGrp="1"/>
          </p:cNvSpPr>
          <p:nvPr>
            <p:ph type="title"/>
          </p:nvPr>
        </p:nvSpPr>
        <p:spPr>
          <a:xfrm>
            <a:off x="481627" y="738755"/>
            <a:ext cx="4235207" cy="4178137"/>
          </a:xfrm>
        </p:spPr>
        <p:txBody>
          <a:bodyPr vert="horz" lIns="91440" tIns="45720" rIns="91440" bIns="45720" rtlCol="0" anchor="b">
            <a:normAutofit/>
          </a:bodyPr>
          <a:lstStyle/>
          <a:p>
            <a:pPr>
              <a:lnSpc>
                <a:spcPct val="90000"/>
              </a:lnSpc>
            </a:pPr>
            <a:r>
              <a:rPr lang="en-US" sz="3700"/>
              <a:t>Early Years Foundation Stage (EYFS):</a:t>
            </a:r>
            <a:br>
              <a:rPr lang="en-US" sz="3700"/>
            </a:br>
            <a:r>
              <a:rPr lang="en-US" sz="3700"/>
              <a:t>The areas of our curriculum</a:t>
            </a:r>
          </a:p>
        </p:txBody>
      </p:sp>
      <p:grpSp>
        <p:nvGrpSpPr>
          <p:cNvPr id="37" name="Group 36">
            <a:extLst>
              <a:ext uri="{FF2B5EF4-FFF2-40B4-BE49-F238E27FC236}">
                <a16:creationId xmlns:a16="http://schemas.microsoft.com/office/drawing/2014/main" id="{E0C6252F-9468-4CFE-8A28-0DFE703FB7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11344" y="9144"/>
            <a:ext cx="6080656" cy="6163733"/>
            <a:chOff x="6108170" y="8467"/>
            <a:chExt cx="6080656" cy="6163733"/>
          </a:xfrm>
        </p:grpSpPr>
        <p:cxnSp>
          <p:nvCxnSpPr>
            <p:cNvPr id="38" name="Straight Connector 37">
              <a:extLst>
                <a:ext uri="{FF2B5EF4-FFF2-40B4-BE49-F238E27FC236}">
                  <a16:creationId xmlns:a16="http://schemas.microsoft.com/office/drawing/2014/main" id="{F873F8F7-6FEE-4BB3-94A3-78B5C2FF1D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FF5B2264-1E71-4A5B-ABFC-2832FD78EC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C6E0A76D-9460-46B8-BD58-9E9BF9CEB3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47E3790F-67C5-42CD-B933-75C6F3250A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4EF3C2C4-F6BB-4D14-8577-3649162D0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graphicFrame>
        <p:nvGraphicFramePr>
          <p:cNvPr id="5" name="Content Placeholder 2">
            <a:extLst>
              <a:ext uri="{FF2B5EF4-FFF2-40B4-BE49-F238E27FC236}">
                <a16:creationId xmlns:a16="http://schemas.microsoft.com/office/drawing/2014/main" id="{B7085E22-6E1E-510A-9074-AF8D4D74F658}"/>
              </a:ext>
            </a:extLst>
          </p:cNvPr>
          <p:cNvGraphicFramePr>
            <a:graphicFrameLocks noGrp="1"/>
          </p:cNvGraphicFramePr>
          <p:nvPr>
            <p:ph idx="1"/>
            <p:extLst>
              <p:ext uri="{D42A27DB-BD31-4B8C-83A1-F6EECF244321}">
                <p14:modId xmlns:p14="http://schemas.microsoft.com/office/powerpoint/2010/main" val="4071398699"/>
              </p:ext>
            </p:extLst>
          </p:nvPr>
        </p:nvGraphicFramePr>
        <p:xfrm>
          <a:off x="5022626" y="96997"/>
          <a:ext cx="6404423" cy="6417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1540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B414-3900-E87A-4540-6D0E704ACEFC}"/>
              </a:ext>
            </a:extLst>
          </p:cNvPr>
          <p:cNvSpPr>
            <a:spLocks noGrp="1"/>
          </p:cNvSpPr>
          <p:nvPr>
            <p:ph type="title"/>
          </p:nvPr>
        </p:nvSpPr>
        <p:spPr>
          <a:xfrm>
            <a:off x="784476" y="84221"/>
            <a:ext cx="10439400" cy="1017495"/>
          </a:xfrm>
        </p:spPr>
        <p:txBody>
          <a:bodyPr>
            <a:normAutofit/>
          </a:bodyPr>
          <a:lstStyle/>
          <a:p>
            <a:pPr algn="ctr"/>
            <a:r>
              <a:rPr lang="en-US" sz="4400" cap="none" dirty="0">
                <a:latin typeface="Arial Nova"/>
              </a:rPr>
              <a:t>Communication and language</a:t>
            </a:r>
            <a:endParaRPr lang="en-US" sz="4400" dirty="0">
              <a:latin typeface="Arial Nova"/>
            </a:endParaRPr>
          </a:p>
        </p:txBody>
      </p:sp>
      <p:graphicFrame>
        <p:nvGraphicFramePr>
          <p:cNvPr id="7" name="Table 6">
            <a:extLst>
              <a:ext uri="{FF2B5EF4-FFF2-40B4-BE49-F238E27FC236}">
                <a16:creationId xmlns:a16="http://schemas.microsoft.com/office/drawing/2014/main" id="{BF3918DA-7F9D-9682-BE64-7141C04E5E7F}"/>
              </a:ext>
            </a:extLst>
          </p:cNvPr>
          <p:cNvGraphicFramePr>
            <a:graphicFrameLocks noGrp="1"/>
          </p:cNvGraphicFramePr>
          <p:nvPr>
            <p:extLst>
              <p:ext uri="{D42A27DB-BD31-4B8C-83A1-F6EECF244321}">
                <p14:modId xmlns:p14="http://schemas.microsoft.com/office/powerpoint/2010/main" val="697515241"/>
              </p:ext>
            </p:extLst>
          </p:nvPr>
        </p:nvGraphicFramePr>
        <p:xfrm>
          <a:off x="346202" y="1111151"/>
          <a:ext cx="11502490" cy="2011680"/>
        </p:xfrm>
        <a:graphic>
          <a:graphicData uri="http://schemas.openxmlformats.org/drawingml/2006/table">
            <a:tbl>
              <a:tblPr firstRow="1" bandRow="1">
                <a:tableStyleId>{5C22544A-7EE6-4342-B048-85BDC9FD1C3A}</a:tableStyleId>
              </a:tblPr>
              <a:tblGrid>
                <a:gridCol w="5751245">
                  <a:extLst>
                    <a:ext uri="{9D8B030D-6E8A-4147-A177-3AD203B41FA5}">
                      <a16:colId xmlns:a16="http://schemas.microsoft.com/office/drawing/2014/main" val="2830776070"/>
                    </a:ext>
                  </a:extLst>
                </a:gridCol>
                <a:gridCol w="5751245">
                  <a:extLst>
                    <a:ext uri="{9D8B030D-6E8A-4147-A177-3AD203B41FA5}">
                      <a16:colId xmlns:a16="http://schemas.microsoft.com/office/drawing/2014/main" val="1641443484"/>
                    </a:ext>
                  </a:extLst>
                </a:gridCol>
              </a:tblGrid>
              <a:tr h="378198">
                <a:tc>
                  <a:txBody>
                    <a:bodyPr/>
                    <a:lstStyle/>
                    <a:p>
                      <a:r>
                        <a:rPr lang="en-US" sz="2000">
                          <a:latin typeface="Arial Nova"/>
                        </a:rPr>
                        <a:t>Speaking</a:t>
                      </a:r>
                    </a:p>
                  </a:txBody>
                  <a:tcPr>
                    <a:solidFill>
                      <a:srgbClr val="9C3B85"/>
                    </a:solidFill>
                  </a:tcPr>
                </a:tc>
                <a:tc>
                  <a:txBody>
                    <a:bodyPr/>
                    <a:lstStyle/>
                    <a:p>
                      <a:r>
                        <a:rPr lang="en-US" sz="2000">
                          <a:latin typeface="Arial Nova"/>
                        </a:rPr>
                        <a:t>Listening, Attention and Understanding</a:t>
                      </a:r>
                    </a:p>
                  </a:txBody>
                  <a:tcPr>
                    <a:solidFill>
                      <a:srgbClr val="9C3B85"/>
                    </a:solidFill>
                  </a:tcPr>
                </a:tc>
                <a:extLst>
                  <a:ext uri="{0D108BD9-81ED-4DB2-BD59-A6C34878D82A}">
                    <a16:rowId xmlns:a16="http://schemas.microsoft.com/office/drawing/2014/main" val="3192903954"/>
                  </a:ext>
                </a:extLst>
              </a:tr>
              <a:tr h="370840">
                <a:tc>
                  <a:txBody>
                    <a:bodyPr/>
                    <a:lstStyle/>
                    <a:p>
                      <a:pPr marL="342900" indent="-342900">
                        <a:buFont typeface="Wingdings"/>
                        <a:buChar char="v"/>
                      </a:pPr>
                      <a:r>
                        <a:rPr lang="en-US" sz="2000" dirty="0">
                          <a:latin typeface="Arial Nova"/>
                        </a:rPr>
                        <a:t>Answering in full sentences, having discussions or conversations and asking questions.</a:t>
                      </a:r>
                    </a:p>
                    <a:p>
                      <a:pPr marL="342900" indent="-342900">
                        <a:buFont typeface="Wingdings"/>
                        <a:buChar char="v"/>
                      </a:pPr>
                      <a:r>
                        <a:rPr lang="en-US" sz="2000" dirty="0">
                          <a:latin typeface="Arial Nova"/>
                        </a:rPr>
                        <a:t>Introducing new vocabulary and encouraging children to use it.</a:t>
                      </a:r>
                    </a:p>
                  </a:txBody>
                  <a:tcPr/>
                </a:tc>
                <a:tc>
                  <a:txBody>
                    <a:bodyPr/>
                    <a:lstStyle/>
                    <a:p>
                      <a:pPr marL="342900" indent="-342900">
                        <a:buFont typeface="Wingdings"/>
                        <a:buChar char="v"/>
                      </a:pPr>
                      <a:r>
                        <a:rPr lang="en-US" sz="2000" dirty="0">
                          <a:latin typeface="Arial Nova"/>
                        </a:rPr>
                        <a:t>Encourage careful listening through the use of stories and conversations.</a:t>
                      </a:r>
                    </a:p>
                    <a:p>
                      <a:pPr marL="342900" lvl="0" indent="-342900">
                        <a:buFont typeface="Wingdings"/>
                        <a:buChar char="v"/>
                      </a:pPr>
                      <a:r>
                        <a:rPr lang="en-US" sz="2000" dirty="0">
                          <a:latin typeface="Arial Nova"/>
                        </a:rPr>
                        <a:t>Following listening rules during lessons so children are engaged with learning.</a:t>
                      </a:r>
                    </a:p>
                    <a:p>
                      <a:pPr marL="342900" lvl="0" indent="-342900">
                        <a:buFont typeface="Wingdings"/>
                        <a:buChar char="v"/>
                      </a:pPr>
                      <a:endParaRPr lang="en-US" sz="2000" dirty="0">
                        <a:latin typeface="Arial Nova"/>
                      </a:endParaRPr>
                    </a:p>
                  </a:txBody>
                  <a:tcPr/>
                </a:tc>
                <a:extLst>
                  <a:ext uri="{0D108BD9-81ED-4DB2-BD59-A6C34878D82A}">
                    <a16:rowId xmlns:a16="http://schemas.microsoft.com/office/drawing/2014/main" val="866132575"/>
                  </a:ext>
                </a:extLst>
              </a:tr>
            </a:tbl>
          </a:graphicData>
        </a:graphic>
      </p:graphicFrame>
      <p:graphicFrame>
        <p:nvGraphicFramePr>
          <p:cNvPr id="9" name="Table 8">
            <a:extLst>
              <a:ext uri="{FF2B5EF4-FFF2-40B4-BE49-F238E27FC236}">
                <a16:creationId xmlns:a16="http://schemas.microsoft.com/office/drawing/2014/main" id="{F6967DF6-0BBA-900B-F9E6-1E7830343D9E}"/>
              </a:ext>
            </a:extLst>
          </p:cNvPr>
          <p:cNvGraphicFramePr>
            <a:graphicFrameLocks noGrp="1"/>
          </p:cNvGraphicFramePr>
          <p:nvPr>
            <p:extLst>
              <p:ext uri="{D42A27DB-BD31-4B8C-83A1-F6EECF244321}">
                <p14:modId xmlns:p14="http://schemas.microsoft.com/office/powerpoint/2010/main" val="2121196845"/>
              </p:ext>
            </p:extLst>
          </p:nvPr>
        </p:nvGraphicFramePr>
        <p:xfrm>
          <a:off x="391026" y="3669631"/>
          <a:ext cx="11474406" cy="2179420"/>
        </p:xfrm>
        <a:graphic>
          <a:graphicData uri="http://schemas.openxmlformats.org/drawingml/2006/table">
            <a:tbl>
              <a:tblPr firstRow="1" bandRow="1">
                <a:tableStyleId>{5C22544A-7EE6-4342-B048-85BDC9FD1C3A}</a:tableStyleId>
              </a:tblPr>
              <a:tblGrid>
                <a:gridCol w="11474406">
                  <a:extLst>
                    <a:ext uri="{9D8B030D-6E8A-4147-A177-3AD203B41FA5}">
                      <a16:colId xmlns:a16="http://schemas.microsoft.com/office/drawing/2014/main" val="2333234458"/>
                    </a:ext>
                  </a:extLst>
                </a:gridCol>
              </a:tblGrid>
              <a:tr h="563980">
                <a:tc>
                  <a:txBody>
                    <a:bodyPr/>
                    <a:lstStyle/>
                    <a:p>
                      <a:pPr algn="ctr"/>
                      <a:r>
                        <a:rPr lang="en-US" sz="2000">
                          <a:latin typeface="Arial Nova"/>
                        </a:rPr>
                        <a:t>What you can do to help</a:t>
                      </a:r>
                    </a:p>
                  </a:txBody>
                  <a:tcPr>
                    <a:solidFill>
                      <a:srgbClr val="9C3B85"/>
                    </a:solidFill>
                  </a:tcPr>
                </a:tc>
                <a:extLst>
                  <a:ext uri="{0D108BD9-81ED-4DB2-BD59-A6C34878D82A}">
                    <a16:rowId xmlns:a16="http://schemas.microsoft.com/office/drawing/2014/main" val="2432797108"/>
                  </a:ext>
                </a:extLst>
              </a:tr>
              <a:tr h="1488113">
                <a:tc>
                  <a:txBody>
                    <a:bodyPr/>
                    <a:lstStyle/>
                    <a:p>
                      <a:pPr marL="342900" indent="-342900">
                        <a:buFont typeface="Wingdings"/>
                        <a:buChar char="ü"/>
                      </a:pPr>
                      <a:r>
                        <a:rPr lang="en-US" sz="2000">
                          <a:latin typeface="Arial Nova"/>
                        </a:rPr>
                        <a:t>Talk to your child and encourage them to answer in sentences rather than accepting one-word responses.</a:t>
                      </a:r>
                    </a:p>
                    <a:p>
                      <a:pPr marL="342900" lvl="0" indent="-342900">
                        <a:buFont typeface="Wingdings"/>
                        <a:buChar char="ü"/>
                      </a:pPr>
                      <a:r>
                        <a:rPr lang="en-US" sz="2000">
                          <a:latin typeface="Arial Nova"/>
                        </a:rPr>
                        <a:t>Read your child stories and check they have listened by asking them questions about the story.</a:t>
                      </a:r>
                    </a:p>
                    <a:p>
                      <a:pPr marL="342900" lvl="0" indent="-342900">
                        <a:buFont typeface="Wingdings"/>
                        <a:buChar char="ü"/>
                      </a:pPr>
                      <a:r>
                        <a:rPr lang="en-US" sz="2000">
                          <a:latin typeface="Arial Nova"/>
                        </a:rPr>
                        <a:t>Talk to your child about the topics they have learnt at school to extend and reinforce their vocabulary and knowledge.</a:t>
                      </a:r>
                    </a:p>
                  </a:txBody>
                  <a:tcPr/>
                </a:tc>
                <a:extLst>
                  <a:ext uri="{0D108BD9-81ED-4DB2-BD59-A6C34878D82A}">
                    <a16:rowId xmlns:a16="http://schemas.microsoft.com/office/drawing/2014/main" val="1455179215"/>
                  </a:ext>
                </a:extLst>
              </a:tr>
            </a:tbl>
          </a:graphicData>
        </a:graphic>
      </p:graphicFrame>
    </p:spTree>
    <p:extLst>
      <p:ext uri="{BB962C8B-B14F-4D97-AF65-F5344CB8AC3E}">
        <p14:creationId xmlns:p14="http://schemas.microsoft.com/office/powerpoint/2010/main" val="4116257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4A38E-7097-C08E-3E53-B0CAE0428726}"/>
              </a:ext>
            </a:extLst>
          </p:cNvPr>
          <p:cNvSpPr>
            <a:spLocks noGrp="1"/>
          </p:cNvSpPr>
          <p:nvPr>
            <p:ph type="title"/>
          </p:nvPr>
        </p:nvSpPr>
        <p:spPr>
          <a:xfrm>
            <a:off x="538537" y="215152"/>
            <a:ext cx="11459135" cy="867691"/>
          </a:xfrm>
        </p:spPr>
        <p:txBody>
          <a:bodyPr>
            <a:normAutofit/>
          </a:bodyPr>
          <a:lstStyle/>
          <a:p>
            <a:pPr algn="ctr"/>
            <a:r>
              <a:rPr lang="en-US" sz="4000" cap="none">
                <a:latin typeface="Arial Nova"/>
              </a:rPr>
              <a:t>Personal, social and emotional development</a:t>
            </a:r>
            <a:endParaRPr lang="en-US" sz="4000">
              <a:latin typeface="Arial Nova"/>
            </a:endParaRPr>
          </a:p>
        </p:txBody>
      </p:sp>
      <p:graphicFrame>
        <p:nvGraphicFramePr>
          <p:cNvPr id="5" name="Table 4">
            <a:extLst>
              <a:ext uri="{FF2B5EF4-FFF2-40B4-BE49-F238E27FC236}">
                <a16:creationId xmlns:a16="http://schemas.microsoft.com/office/drawing/2014/main" id="{4E9553E7-67A0-B935-11F3-2401BEDB1A19}"/>
              </a:ext>
            </a:extLst>
          </p:cNvPr>
          <p:cNvGraphicFramePr>
            <a:graphicFrameLocks noGrp="1"/>
          </p:cNvGraphicFramePr>
          <p:nvPr>
            <p:extLst>
              <p:ext uri="{D42A27DB-BD31-4B8C-83A1-F6EECF244321}">
                <p14:modId xmlns:p14="http://schemas.microsoft.com/office/powerpoint/2010/main" val="1674788020"/>
              </p:ext>
            </p:extLst>
          </p:nvPr>
        </p:nvGraphicFramePr>
        <p:xfrm>
          <a:off x="277200" y="991639"/>
          <a:ext cx="11627182" cy="2964067"/>
        </p:xfrm>
        <a:graphic>
          <a:graphicData uri="http://schemas.openxmlformats.org/drawingml/2006/table">
            <a:tbl>
              <a:tblPr firstRow="1" bandRow="1">
                <a:tableStyleId>{5C22544A-7EE6-4342-B048-85BDC9FD1C3A}</a:tableStyleId>
              </a:tblPr>
              <a:tblGrid>
                <a:gridCol w="3872664">
                  <a:extLst>
                    <a:ext uri="{9D8B030D-6E8A-4147-A177-3AD203B41FA5}">
                      <a16:colId xmlns:a16="http://schemas.microsoft.com/office/drawing/2014/main" val="285911345"/>
                    </a:ext>
                  </a:extLst>
                </a:gridCol>
                <a:gridCol w="3877259">
                  <a:extLst>
                    <a:ext uri="{9D8B030D-6E8A-4147-A177-3AD203B41FA5}">
                      <a16:colId xmlns:a16="http://schemas.microsoft.com/office/drawing/2014/main" val="573124311"/>
                    </a:ext>
                  </a:extLst>
                </a:gridCol>
                <a:gridCol w="3877259">
                  <a:extLst>
                    <a:ext uri="{9D8B030D-6E8A-4147-A177-3AD203B41FA5}">
                      <a16:colId xmlns:a16="http://schemas.microsoft.com/office/drawing/2014/main" val="2035993344"/>
                    </a:ext>
                  </a:extLst>
                </a:gridCol>
              </a:tblGrid>
              <a:tr h="434227">
                <a:tc>
                  <a:txBody>
                    <a:bodyPr/>
                    <a:lstStyle/>
                    <a:p>
                      <a:pPr algn="ctr" rtl="0" fontAlgn="base"/>
                      <a:r>
                        <a:rPr lang="en-US" sz="2000" b="1" i="0">
                          <a:solidFill>
                            <a:srgbClr val="FFFFFF"/>
                          </a:solidFill>
                          <a:effectLst/>
                          <a:latin typeface="Arial Nova"/>
                        </a:rPr>
                        <a:t>Self- Regulation</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9C3B85"/>
                    </a:solidFill>
                  </a:tcPr>
                </a:tc>
                <a:tc>
                  <a:txBody>
                    <a:bodyPr/>
                    <a:lstStyle/>
                    <a:p>
                      <a:pPr lvl="0" algn="ctr">
                        <a:buNone/>
                      </a:pPr>
                      <a:r>
                        <a:rPr lang="en-US" sz="2000" b="1" i="0">
                          <a:solidFill>
                            <a:srgbClr val="FFFFFF"/>
                          </a:solidFill>
                          <a:effectLst/>
                          <a:latin typeface="Arial Nova"/>
                        </a:rPr>
                        <a:t>Managing self</a:t>
                      </a:r>
                    </a:p>
                  </a:txBody>
                  <a:tcPr>
                    <a:lnL w="9525" cap="flat" cmpd="sng" algn="ctr">
                      <a:solidFill>
                        <a:srgbClr val="FFFFFF"/>
                      </a:solidFill>
                      <a:prstDash val="solid"/>
                      <a:round/>
                      <a:headEnd type="none" w="med" len="med"/>
                      <a:tailEnd type="none" w="med" len="med"/>
                    </a:lnL>
                    <a:lnR w="9524">
                      <a:solidFill>
                        <a:srgbClr val="FFFFFF"/>
                      </a:solidFill>
                    </a:lnR>
                    <a:lnT w="9524">
                      <a:solidFill>
                        <a:srgbClr val="FFFFFF"/>
                      </a:solidFill>
                    </a:lnT>
                    <a:lnB w="9524">
                      <a:solidFill>
                        <a:srgbClr val="FFFFFF"/>
                      </a:solidFill>
                    </a:lnB>
                    <a:solidFill>
                      <a:srgbClr val="9C3B85"/>
                    </a:solidFill>
                  </a:tcPr>
                </a:tc>
                <a:tc>
                  <a:txBody>
                    <a:bodyPr/>
                    <a:lstStyle/>
                    <a:p>
                      <a:pPr algn="ctr" rtl="0" fontAlgn="base"/>
                      <a:r>
                        <a:rPr lang="en-US" sz="2000" b="1" i="0">
                          <a:solidFill>
                            <a:srgbClr val="FFFFFF"/>
                          </a:solidFill>
                          <a:effectLst/>
                          <a:latin typeface="Arial Nova"/>
                        </a:rPr>
                        <a:t>Building Relationships</a:t>
                      </a:r>
                    </a:p>
                  </a:txBody>
                  <a:tcPr>
                    <a:lnL w="9524"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9C3B85"/>
                    </a:solidFill>
                  </a:tcPr>
                </a:tc>
                <a:extLst>
                  <a:ext uri="{0D108BD9-81ED-4DB2-BD59-A6C34878D82A}">
                    <a16:rowId xmlns:a16="http://schemas.microsoft.com/office/drawing/2014/main" val="2200955853"/>
                  </a:ext>
                </a:extLst>
              </a:tr>
              <a:tr h="1183786">
                <a:tc>
                  <a:txBody>
                    <a:bodyPr/>
                    <a:lstStyle/>
                    <a:p>
                      <a:pPr marL="342900" lvl="0" indent="-342900" algn="l">
                        <a:buFont typeface="Wingdings"/>
                        <a:buChar char="v"/>
                      </a:pPr>
                      <a:r>
                        <a:rPr lang="en-US" sz="2000" b="0" i="0" dirty="0">
                          <a:solidFill>
                            <a:srgbClr val="000000"/>
                          </a:solidFill>
                          <a:effectLst/>
                          <a:latin typeface="Arial Nova"/>
                        </a:rPr>
                        <a:t>Talking about our feeling.</a:t>
                      </a:r>
                    </a:p>
                    <a:p>
                      <a:pPr marL="342900" lvl="0" indent="-342900" algn="l">
                        <a:buFont typeface="Wingdings"/>
                        <a:buChar char="v"/>
                      </a:pPr>
                      <a:r>
                        <a:rPr lang="en-US" sz="2000" b="0" i="0" dirty="0">
                          <a:solidFill>
                            <a:srgbClr val="000000"/>
                          </a:solidFill>
                          <a:effectLst/>
                          <a:latin typeface="Arial Nova"/>
                        </a:rPr>
                        <a:t>Learn to think about the feelings of others before acting.</a:t>
                      </a:r>
                    </a:p>
                  </a:txBody>
                  <a:tcPr>
                    <a:lnL w="9524">
                      <a:solidFill>
                        <a:srgbClr val="FFFFFF"/>
                      </a:solidFill>
                    </a:lnL>
                    <a:lnR w="9524">
                      <a:solidFill>
                        <a:srgbClr val="FFFFFF"/>
                      </a:solidFill>
                    </a:lnR>
                    <a:lnT w="9525" cap="flat" cmpd="sng" algn="ctr">
                      <a:solidFill>
                        <a:srgbClr val="FFFFFF"/>
                      </a:solidFill>
                      <a:prstDash val="solid"/>
                      <a:round/>
                      <a:headEnd type="none" w="med" len="med"/>
                      <a:tailEnd type="none" w="med" len="med"/>
                    </a:lnT>
                    <a:lnB w="9524">
                      <a:solidFill>
                        <a:srgbClr val="FFFFFF"/>
                      </a:solidFill>
                    </a:lnB>
                    <a:solidFill>
                      <a:schemeClr val="tx1">
                        <a:lumMod val="85000"/>
                      </a:schemeClr>
                    </a:solidFill>
                  </a:tcPr>
                </a:tc>
                <a:tc>
                  <a:txBody>
                    <a:bodyPr/>
                    <a:lstStyle/>
                    <a:p>
                      <a:pPr marL="342900" lvl="0" indent="-342900" algn="l">
                        <a:buFont typeface="Wingdings"/>
                        <a:buChar char="v"/>
                      </a:pPr>
                      <a:r>
                        <a:rPr lang="en-US" sz="2000" b="0" i="0" dirty="0">
                          <a:solidFill>
                            <a:srgbClr val="000000"/>
                          </a:solidFill>
                          <a:effectLst/>
                          <a:latin typeface="Arial Nova"/>
                        </a:rPr>
                        <a:t>Talking about 'Stay on Green' and the rules we follow.</a:t>
                      </a:r>
                    </a:p>
                    <a:p>
                      <a:pPr marL="342900" lvl="0" indent="-342900" algn="l">
                        <a:buFont typeface="Wingdings"/>
                        <a:buChar char="v"/>
                      </a:pPr>
                      <a:r>
                        <a:rPr lang="en-US" sz="2000" b="0" i="0" dirty="0">
                          <a:solidFill>
                            <a:srgbClr val="000000"/>
                          </a:solidFill>
                          <a:effectLst/>
                          <a:latin typeface="Arial Nova"/>
                        </a:rPr>
                        <a:t>Encouraging children to get dressed and undressed independently for PE.</a:t>
                      </a:r>
                    </a:p>
                    <a:p>
                      <a:pPr marL="342900" lvl="0" indent="-342900" algn="l">
                        <a:buFont typeface="Wingdings"/>
                        <a:buChar char="v"/>
                      </a:pPr>
                      <a:r>
                        <a:rPr lang="en-US" sz="2000" b="0" i="0" dirty="0">
                          <a:solidFill>
                            <a:srgbClr val="000000"/>
                          </a:solidFill>
                          <a:effectLst/>
                          <a:latin typeface="Arial Nova"/>
                        </a:rPr>
                        <a:t>Encouraging children to keep trying when they find a task challenging.</a:t>
                      </a:r>
                    </a:p>
                  </a:txBody>
                  <a:tcPr>
                    <a:lnL w="9524">
                      <a:solidFill>
                        <a:srgbClr val="FFFFFF"/>
                      </a:solidFill>
                    </a:lnL>
                    <a:lnR w="9524">
                      <a:solidFill>
                        <a:srgbClr val="FFFFFF"/>
                      </a:solidFill>
                    </a:lnR>
                    <a:lnT w="9524">
                      <a:solidFill>
                        <a:srgbClr val="FFFFFF"/>
                      </a:solidFill>
                    </a:lnT>
                    <a:lnB w="9524">
                      <a:solidFill>
                        <a:srgbClr val="FFFFFF"/>
                      </a:solidFill>
                    </a:lnB>
                    <a:solidFill>
                      <a:schemeClr val="tx1">
                        <a:lumMod val="85000"/>
                      </a:schemeClr>
                    </a:solidFill>
                  </a:tcPr>
                </a:tc>
                <a:tc>
                  <a:txBody>
                    <a:bodyPr/>
                    <a:lstStyle/>
                    <a:p>
                      <a:pPr marL="342900" lvl="0" indent="-342900" algn="l">
                        <a:buFont typeface="Wingdings"/>
                        <a:buChar char="v"/>
                      </a:pPr>
                      <a:r>
                        <a:rPr lang="en-US" sz="2000" b="0" i="0" dirty="0">
                          <a:solidFill>
                            <a:srgbClr val="000000"/>
                          </a:solidFill>
                          <a:effectLst/>
                          <a:latin typeface="Arial Nova"/>
                        </a:rPr>
                        <a:t>Playing turn taking games.</a:t>
                      </a:r>
                    </a:p>
                    <a:p>
                      <a:pPr marL="342900" lvl="0" indent="-342900" algn="l">
                        <a:buFont typeface="Wingdings"/>
                        <a:buChar char="v"/>
                      </a:pPr>
                      <a:r>
                        <a:rPr lang="en-US" sz="2000" b="0" i="0" dirty="0">
                          <a:solidFill>
                            <a:srgbClr val="000000"/>
                          </a:solidFill>
                          <a:effectLst/>
                          <a:latin typeface="Arial Nova"/>
                        </a:rPr>
                        <a:t>Talking about being kind.</a:t>
                      </a:r>
                    </a:p>
                    <a:p>
                      <a:pPr marL="342900" lvl="0" indent="-342900" algn="l">
                        <a:buFont typeface="Wingdings"/>
                        <a:buChar char="v"/>
                      </a:pPr>
                      <a:r>
                        <a:rPr lang="en-US" sz="2000" b="0" i="0" dirty="0">
                          <a:solidFill>
                            <a:srgbClr val="000000"/>
                          </a:solidFill>
                          <a:effectLst/>
                          <a:latin typeface="Arial Nova"/>
                        </a:rPr>
                        <a:t>Playing cooperatively with others.</a:t>
                      </a:r>
                    </a:p>
                  </a:txBody>
                  <a:tcPr>
                    <a:lnL w="9524">
                      <a:solidFill>
                        <a:srgbClr val="FFFFFF"/>
                      </a:solidFill>
                    </a:lnL>
                    <a:lnR w="9524">
                      <a:solidFill>
                        <a:srgbClr val="FFFFFF"/>
                      </a:solidFill>
                    </a:lnR>
                    <a:lnT w="9525" cap="flat" cmpd="sng" algn="ctr">
                      <a:solidFill>
                        <a:srgbClr val="FFFFFF"/>
                      </a:solidFill>
                      <a:prstDash val="solid"/>
                      <a:round/>
                      <a:headEnd type="none" w="med" len="med"/>
                      <a:tailEnd type="none" w="med" len="med"/>
                    </a:lnT>
                    <a:lnB w="9524">
                      <a:solidFill>
                        <a:srgbClr val="FFFFFF"/>
                      </a:solidFill>
                    </a:lnB>
                    <a:solidFill>
                      <a:schemeClr val="tx1">
                        <a:lumMod val="85000"/>
                      </a:schemeClr>
                    </a:solidFill>
                  </a:tcPr>
                </a:tc>
                <a:extLst>
                  <a:ext uri="{0D108BD9-81ED-4DB2-BD59-A6C34878D82A}">
                    <a16:rowId xmlns:a16="http://schemas.microsoft.com/office/drawing/2014/main" val="610700145"/>
                  </a:ext>
                </a:extLst>
              </a:tr>
            </a:tbl>
          </a:graphicData>
        </a:graphic>
      </p:graphicFrame>
      <p:graphicFrame>
        <p:nvGraphicFramePr>
          <p:cNvPr id="7" name="Table 6">
            <a:extLst>
              <a:ext uri="{FF2B5EF4-FFF2-40B4-BE49-F238E27FC236}">
                <a16:creationId xmlns:a16="http://schemas.microsoft.com/office/drawing/2014/main" id="{A16F92B5-A763-4E06-D31A-767BE5EE6478}"/>
              </a:ext>
            </a:extLst>
          </p:cNvPr>
          <p:cNvGraphicFramePr>
            <a:graphicFrameLocks noGrp="1"/>
          </p:cNvGraphicFramePr>
          <p:nvPr>
            <p:extLst>
              <p:ext uri="{D42A27DB-BD31-4B8C-83A1-F6EECF244321}">
                <p14:modId xmlns:p14="http://schemas.microsoft.com/office/powerpoint/2010/main" val="1696181606"/>
              </p:ext>
            </p:extLst>
          </p:nvPr>
        </p:nvGraphicFramePr>
        <p:xfrm>
          <a:off x="268941" y="4493558"/>
          <a:ext cx="11654127" cy="2065535"/>
        </p:xfrm>
        <a:graphic>
          <a:graphicData uri="http://schemas.openxmlformats.org/drawingml/2006/table">
            <a:tbl>
              <a:tblPr firstRow="1" bandRow="1">
                <a:tableStyleId>{5C22544A-7EE6-4342-B048-85BDC9FD1C3A}</a:tableStyleId>
              </a:tblPr>
              <a:tblGrid>
                <a:gridCol w="11654127">
                  <a:extLst>
                    <a:ext uri="{9D8B030D-6E8A-4147-A177-3AD203B41FA5}">
                      <a16:colId xmlns:a16="http://schemas.microsoft.com/office/drawing/2014/main" val="3903871615"/>
                    </a:ext>
                  </a:extLst>
                </a:gridCol>
              </a:tblGrid>
              <a:tr h="450095">
                <a:tc>
                  <a:txBody>
                    <a:bodyPr/>
                    <a:lstStyle/>
                    <a:p>
                      <a:pPr algn="ctr" rtl="0" fontAlgn="base"/>
                      <a:r>
                        <a:rPr lang="en-US" sz="2000" b="1">
                          <a:solidFill>
                            <a:srgbClr val="FFFFFF"/>
                          </a:solidFill>
                          <a:effectLst/>
                          <a:latin typeface="Arial Nova"/>
                        </a:rPr>
                        <a:t>What you can do to help​</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9C3B85"/>
                    </a:solidFill>
                  </a:tcPr>
                </a:tc>
                <a:extLst>
                  <a:ext uri="{0D108BD9-81ED-4DB2-BD59-A6C34878D82A}">
                    <a16:rowId xmlns:a16="http://schemas.microsoft.com/office/drawing/2014/main" val="2031266746"/>
                  </a:ext>
                </a:extLst>
              </a:tr>
              <a:tr h="1606015">
                <a:tc>
                  <a:txBody>
                    <a:bodyPr/>
                    <a:lstStyle/>
                    <a:p>
                      <a:pPr marL="342900" indent="-342900" rtl="0" fontAlgn="auto">
                        <a:buFont typeface="Wingdings"/>
                        <a:buChar char="ü"/>
                      </a:pPr>
                      <a:r>
                        <a:rPr lang="en-US" sz="2000" dirty="0">
                          <a:effectLst/>
                          <a:latin typeface="Arial Nova"/>
                        </a:rPr>
                        <a:t>​Having consistent rules to follow at home.</a:t>
                      </a:r>
                    </a:p>
                    <a:p>
                      <a:pPr marL="342900" lvl="0" indent="-342900">
                        <a:buFont typeface="Wingdings"/>
                        <a:buChar char="ü"/>
                      </a:pPr>
                      <a:r>
                        <a:rPr lang="en-US" sz="2000" dirty="0">
                          <a:effectLst/>
                          <a:latin typeface="Arial Nova"/>
                        </a:rPr>
                        <a:t>Play board games and card games where children have to take turns, follow rules and keep trying.</a:t>
                      </a:r>
                    </a:p>
                    <a:p>
                      <a:pPr marL="342900" lvl="0" indent="-342900">
                        <a:buFont typeface="Wingdings"/>
                        <a:buChar char="ü"/>
                      </a:pPr>
                      <a:r>
                        <a:rPr lang="en-US" sz="2000" dirty="0">
                          <a:effectLst/>
                          <a:latin typeface="Arial Nova"/>
                        </a:rPr>
                        <a:t>Encouraging your child to put on their own coat independently and to zip it up and to dress for school by themselves.</a:t>
                      </a:r>
                    </a:p>
                    <a:p>
                      <a:pPr marL="342900" lvl="0" indent="-342900">
                        <a:buFont typeface="Wingdings"/>
                        <a:buChar char="ü"/>
                      </a:pPr>
                      <a:r>
                        <a:rPr lang="en-US" sz="2000" dirty="0">
                          <a:effectLst/>
                          <a:latin typeface="Arial Nova"/>
                        </a:rPr>
                        <a:t>Ensure your child can use a knife and fork, cut their food themselves and eat independently.</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CDD2"/>
                    </a:solidFill>
                  </a:tcPr>
                </a:tc>
                <a:extLst>
                  <a:ext uri="{0D108BD9-81ED-4DB2-BD59-A6C34878D82A}">
                    <a16:rowId xmlns:a16="http://schemas.microsoft.com/office/drawing/2014/main" val="1556638257"/>
                  </a:ext>
                </a:extLst>
              </a:tr>
            </a:tbl>
          </a:graphicData>
        </a:graphic>
      </p:graphicFrame>
    </p:spTree>
    <p:extLst>
      <p:ext uri="{BB962C8B-B14F-4D97-AF65-F5344CB8AC3E}">
        <p14:creationId xmlns:p14="http://schemas.microsoft.com/office/powerpoint/2010/main" val="3674728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2CC58-167A-E449-2EEB-81EA6CC454B4}"/>
              </a:ext>
            </a:extLst>
          </p:cNvPr>
          <p:cNvSpPr>
            <a:spLocks noGrp="1"/>
          </p:cNvSpPr>
          <p:nvPr>
            <p:ph type="title"/>
          </p:nvPr>
        </p:nvSpPr>
        <p:spPr>
          <a:xfrm>
            <a:off x="1042801" y="271182"/>
            <a:ext cx="10058400" cy="826995"/>
          </a:xfrm>
        </p:spPr>
        <p:txBody>
          <a:bodyPr>
            <a:normAutofit/>
          </a:bodyPr>
          <a:lstStyle/>
          <a:p>
            <a:pPr algn="ctr"/>
            <a:r>
              <a:rPr lang="en-US" sz="4000" cap="none">
                <a:latin typeface="Arial Nova"/>
              </a:rPr>
              <a:t>Physical development</a:t>
            </a:r>
            <a:endParaRPr lang="en-US" sz="4000">
              <a:latin typeface="Arial Nova"/>
            </a:endParaRPr>
          </a:p>
        </p:txBody>
      </p:sp>
      <p:graphicFrame>
        <p:nvGraphicFramePr>
          <p:cNvPr id="5" name="Table 4">
            <a:extLst>
              <a:ext uri="{FF2B5EF4-FFF2-40B4-BE49-F238E27FC236}">
                <a16:creationId xmlns:a16="http://schemas.microsoft.com/office/drawing/2014/main" id="{6586DAAA-E5CE-1082-9619-D0B3E32AE2BC}"/>
              </a:ext>
            </a:extLst>
          </p:cNvPr>
          <p:cNvGraphicFramePr>
            <a:graphicFrameLocks noGrp="1"/>
          </p:cNvGraphicFramePr>
          <p:nvPr>
            <p:extLst>
              <p:ext uri="{D42A27DB-BD31-4B8C-83A1-F6EECF244321}">
                <p14:modId xmlns:p14="http://schemas.microsoft.com/office/powerpoint/2010/main" val="3691388001"/>
              </p:ext>
            </p:extLst>
          </p:nvPr>
        </p:nvGraphicFramePr>
        <p:xfrm>
          <a:off x="403411" y="3765176"/>
          <a:ext cx="11430542" cy="2756455"/>
        </p:xfrm>
        <a:graphic>
          <a:graphicData uri="http://schemas.openxmlformats.org/drawingml/2006/table">
            <a:tbl>
              <a:tblPr firstRow="1" bandRow="1">
                <a:tableStyleId>{5C22544A-7EE6-4342-B048-85BDC9FD1C3A}</a:tableStyleId>
              </a:tblPr>
              <a:tblGrid>
                <a:gridCol w="11430542">
                  <a:extLst>
                    <a:ext uri="{9D8B030D-6E8A-4147-A177-3AD203B41FA5}">
                      <a16:colId xmlns:a16="http://schemas.microsoft.com/office/drawing/2014/main" val="3202885803"/>
                    </a:ext>
                  </a:extLst>
                </a:gridCol>
              </a:tblGrid>
              <a:tr h="603943">
                <a:tc>
                  <a:txBody>
                    <a:bodyPr/>
                    <a:lstStyle/>
                    <a:p>
                      <a:pPr algn="ctr" rtl="0" fontAlgn="base"/>
                      <a:r>
                        <a:rPr lang="en-US" sz="2000" b="1" i="0" dirty="0">
                          <a:solidFill>
                            <a:srgbClr val="FFFFFF"/>
                          </a:solidFill>
                          <a:effectLst/>
                          <a:latin typeface="Arial Nova"/>
                        </a:rPr>
                        <a:t>What you can do to help​</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9C3B85"/>
                    </a:solidFill>
                  </a:tcPr>
                </a:tc>
                <a:extLst>
                  <a:ext uri="{0D108BD9-81ED-4DB2-BD59-A6C34878D82A}">
                    <a16:rowId xmlns:a16="http://schemas.microsoft.com/office/drawing/2014/main" val="4248451248"/>
                  </a:ext>
                </a:extLst>
              </a:tr>
              <a:tr h="2152512">
                <a:tc>
                  <a:txBody>
                    <a:bodyPr/>
                    <a:lstStyle/>
                    <a:p>
                      <a:pPr marL="285750" indent="-285750" algn="l" rtl="0" fontAlgn="auto">
                        <a:buFont typeface="Wingdings"/>
                        <a:buChar char="ü"/>
                      </a:pPr>
                      <a:r>
                        <a:rPr lang="en-US" sz="2000" b="0" i="0" dirty="0">
                          <a:solidFill>
                            <a:srgbClr val="000000"/>
                          </a:solidFill>
                          <a:effectLst/>
                          <a:latin typeface="Arial Nova"/>
                        </a:rPr>
                        <a:t>​</a:t>
                      </a:r>
                      <a:r>
                        <a:rPr lang="en-US" sz="2000" b="0" i="0" dirty="0" err="1">
                          <a:solidFill>
                            <a:srgbClr val="000000"/>
                          </a:solidFill>
                          <a:effectLst/>
                          <a:latin typeface="Arial Nova"/>
                        </a:rPr>
                        <a:t>Practise</a:t>
                      </a:r>
                      <a:r>
                        <a:rPr lang="en-US" sz="2000" b="0" i="0" dirty="0">
                          <a:solidFill>
                            <a:srgbClr val="000000"/>
                          </a:solidFill>
                          <a:effectLst/>
                          <a:latin typeface="Arial Nova"/>
                        </a:rPr>
                        <a:t> cutting with scissors at home.</a:t>
                      </a:r>
                    </a:p>
                    <a:p>
                      <a:pPr marL="285750" lvl="0" indent="-285750" algn="l">
                        <a:buFont typeface="Wingdings"/>
                        <a:buChar char="ü"/>
                      </a:pPr>
                      <a:r>
                        <a:rPr lang="en-US" sz="2000" b="0" i="0" dirty="0">
                          <a:solidFill>
                            <a:srgbClr val="000000"/>
                          </a:solidFill>
                          <a:effectLst/>
                          <a:latin typeface="Arial Nova"/>
                        </a:rPr>
                        <a:t>Drawing and painting.</a:t>
                      </a:r>
                    </a:p>
                    <a:p>
                      <a:pPr marL="285750" lvl="0" indent="-285750" algn="l">
                        <a:buFont typeface="Wingdings"/>
                        <a:buChar char="ü"/>
                      </a:pPr>
                      <a:r>
                        <a:rPr lang="en-US" sz="2000" b="0" i="0" dirty="0">
                          <a:solidFill>
                            <a:srgbClr val="000000"/>
                          </a:solidFill>
                          <a:effectLst/>
                          <a:latin typeface="Arial Nova"/>
                        </a:rPr>
                        <a:t>Going to the park to use monkey bars and other climbing equipment.</a:t>
                      </a:r>
                    </a:p>
                    <a:p>
                      <a:pPr marL="285750" lvl="0" indent="-285750" algn="l">
                        <a:buFont typeface="Wingdings"/>
                        <a:buChar char="ü"/>
                      </a:pPr>
                      <a:r>
                        <a:rPr lang="en-US" sz="2000" b="0" i="0" dirty="0">
                          <a:solidFill>
                            <a:srgbClr val="000000"/>
                          </a:solidFill>
                          <a:effectLst/>
                          <a:latin typeface="Arial Nova"/>
                        </a:rPr>
                        <a:t>Building with Duplo, Lego, stickle bricks etc.</a:t>
                      </a:r>
                    </a:p>
                    <a:p>
                      <a:pPr marL="285750" lvl="0" indent="-285750" algn="l">
                        <a:buFont typeface="Wingdings"/>
                        <a:buChar char="ü"/>
                      </a:pPr>
                      <a:r>
                        <a:rPr lang="en-US" sz="2000" b="0" i="0" dirty="0">
                          <a:solidFill>
                            <a:srgbClr val="000000"/>
                          </a:solidFill>
                          <a:effectLst/>
                          <a:latin typeface="Arial Nova"/>
                        </a:rPr>
                        <a:t>Practical tasks, such as pegging washing on a line and washing up with a sponge.</a:t>
                      </a:r>
                    </a:p>
                    <a:p>
                      <a:pPr marL="285750" lvl="0" indent="-285750" algn="l">
                        <a:buFont typeface="Wingdings"/>
                        <a:buChar char="ü"/>
                      </a:pPr>
                      <a:endParaRPr lang="en-US" sz="2000" b="0" i="0" dirty="0">
                        <a:solidFill>
                          <a:srgbClr val="000000"/>
                        </a:solidFill>
                        <a:effectLst/>
                        <a:latin typeface="Arial Nova"/>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CDD2"/>
                    </a:solidFill>
                  </a:tcPr>
                </a:tc>
                <a:extLst>
                  <a:ext uri="{0D108BD9-81ED-4DB2-BD59-A6C34878D82A}">
                    <a16:rowId xmlns:a16="http://schemas.microsoft.com/office/drawing/2014/main" val="3907118901"/>
                  </a:ext>
                </a:extLst>
              </a:tr>
            </a:tbl>
          </a:graphicData>
        </a:graphic>
      </p:graphicFrame>
      <p:graphicFrame>
        <p:nvGraphicFramePr>
          <p:cNvPr id="9" name="Table 8">
            <a:extLst>
              <a:ext uri="{FF2B5EF4-FFF2-40B4-BE49-F238E27FC236}">
                <a16:creationId xmlns:a16="http://schemas.microsoft.com/office/drawing/2014/main" id="{6BA90312-A726-5310-2329-CE69AD8FCC8C}"/>
              </a:ext>
            </a:extLst>
          </p:cNvPr>
          <p:cNvGraphicFramePr>
            <a:graphicFrameLocks noGrp="1"/>
          </p:cNvGraphicFramePr>
          <p:nvPr>
            <p:extLst>
              <p:ext uri="{D42A27DB-BD31-4B8C-83A1-F6EECF244321}">
                <p14:modId xmlns:p14="http://schemas.microsoft.com/office/powerpoint/2010/main" val="1185416638"/>
              </p:ext>
            </p:extLst>
          </p:nvPr>
        </p:nvGraphicFramePr>
        <p:xfrm>
          <a:off x="414617" y="1131794"/>
          <a:ext cx="11407696" cy="1744867"/>
        </p:xfrm>
        <a:graphic>
          <a:graphicData uri="http://schemas.openxmlformats.org/drawingml/2006/table">
            <a:tbl>
              <a:tblPr firstRow="1" bandRow="1">
                <a:tableStyleId>{5C22544A-7EE6-4342-B048-85BDC9FD1C3A}</a:tableStyleId>
              </a:tblPr>
              <a:tblGrid>
                <a:gridCol w="5703848">
                  <a:extLst>
                    <a:ext uri="{9D8B030D-6E8A-4147-A177-3AD203B41FA5}">
                      <a16:colId xmlns:a16="http://schemas.microsoft.com/office/drawing/2014/main" val="1401888847"/>
                    </a:ext>
                  </a:extLst>
                </a:gridCol>
                <a:gridCol w="5703848">
                  <a:extLst>
                    <a:ext uri="{9D8B030D-6E8A-4147-A177-3AD203B41FA5}">
                      <a16:colId xmlns:a16="http://schemas.microsoft.com/office/drawing/2014/main" val="1106642174"/>
                    </a:ext>
                  </a:extLst>
                </a:gridCol>
              </a:tblGrid>
              <a:tr h="434227">
                <a:tc>
                  <a:txBody>
                    <a:bodyPr/>
                    <a:lstStyle/>
                    <a:p>
                      <a:pPr algn="ctr" rtl="0" fontAlgn="base"/>
                      <a:r>
                        <a:rPr lang="en-US" sz="1800" b="1">
                          <a:solidFill>
                            <a:srgbClr val="FFFFFF"/>
                          </a:solidFill>
                          <a:effectLst/>
                          <a:latin typeface="Arial Nova"/>
                        </a:rPr>
                        <a:t>Fine motor</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9C3B85"/>
                    </a:solidFill>
                  </a:tcPr>
                </a:tc>
                <a:tc>
                  <a:txBody>
                    <a:bodyPr/>
                    <a:lstStyle/>
                    <a:p>
                      <a:pPr algn="ctr" rtl="0" fontAlgn="base"/>
                      <a:r>
                        <a:rPr lang="en-US" sz="2000" b="1">
                          <a:solidFill>
                            <a:srgbClr val="FFFFFF"/>
                          </a:solidFill>
                          <a:effectLst/>
                          <a:latin typeface="Arial Nova"/>
                        </a:rPr>
                        <a:t>Gross motor</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9C3B85"/>
                    </a:solidFill>
                  </a:tcPr>
                </a:tc>
                <a:extLst>
                  <a:ext uri="{0D108BD9-81ED-4DB2-BD59-A6C34878D82A}">
                    <a16:rowId xmlns:a16="http://schemas.microsoft.com/office/drawing/2014/main" val="2654529195"/>
                  </a:ext>
                </a:extLst>
              </a:tr>
              <a:tr h="1197264">
                <a:tc>
                  <a:txBody>
                    <a:bodyPr/>
                    <a:lstStyle/>
                    <a:p>
                      <a:pPr marL="285750" indent="-285750" rtl="0" fontAlgn="auto">
                        <a:buFont typeface="Wingdings"/>
                        <a:buChar char="v"/>
                      </a:pPr>
                      <a:r>
                        <a:rPr lang="en-US" sz="1800" dirty="0">
                          <a:effectLst/>
                          <a:latin typeface="Arial Nova"/>
                        </a:rPr>
                        <a:t>​</a:t>
                      </a:r>
                      <a:r>
                        <a:rPr lang="en-US" sz="2000" dirty="0">
                          <a:effectLst/>
                          <a:latin typeface="Arial Nova"/>
                        </a:rPr>
                        <a:t>Fine motor skill activities such as construction, threading, using tweezers.</a:t>
                      </a:r>
                    </a:p>
                    <a:p>
                      <a:pPr marL="342900" lvl="0" indent="-342900">
                        <a:buFont typeface="Wingdings"/>
                        <a:buChar char="v"/>
                      </a:pPr>
                      <a:r>
                        <a:rPr lang="en-US" sz="2000" dirty="0">
                          <a:effectLst/>
                          <a:latin typeface="Arial Nova"/>
                        </a:rPr>
                        <a:t>Scissor activities.</a:t>
                      </a:r>
                    </a:p>
                    <a:p>
                      <a:pPr marL="342900" lvl="0" indent="-342900">
                        <a:buFont typeface="Wingdings"/>
                        <a:buChar char="v"/>
                      </a:pPr>
                      <a:r>
                        <a:rPr lang="en-US" sz="2000" dirty="0">
                          <a:effectLst/>
                          <a:latin typeface="Arial Nova"/>
                        </a:rPr>
                        <a:t>Mark making and writing.</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CDD2"/>
                    </a:solidFill>
                  </a:tcPr>
                </a:tc>
                <a:tc>
                  <a:txBody>
                    <a:bodyPr/>
                    <a:lstStyle/>
                    <a:p>
                      <a:pPr marL="342900" indent="-342900" rtl="0" fontAlgn="auto">
                        <a:buFont typeface="Wingdings"/>
                        <a:buChar char="v"/>
                      </a:pPr>
                      <a:r>
                        <a:rPr lang="en-US" sz="2000" dirty="0">
                          <a:effectLst/>
                          <a:latin typeface="Arial Nova"/>
                        </a:rPr>
                        <a:t>​PE lessons.</a:t>
                      </a:r>
                    </a:p>
                    <a:p>
                      <a:pPr marL="342900" lvl="0" indent="-342900">
                        <a:buFont typeface="Wingdings"/>
                        <a:buChar char="v"/>
                      </a:pPr>
                      <a:r>
                        <a:rPr lang="en-US" sz="2000" dirty="0">
                          <a:effectLst/>
                          <a:latin typeface="Arial Nova"/>
                        </a:rPr>
                        <a:t>Access to physical activities in the Outdoor Classroom.</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CDD2"/>
                    </a:solidFill>
                  </a:tcPr>
                </a:tc>
                <a:extLst>
                  <a:ext uri="{0D108BD9-81ED-4DB2-BD59-A6C34878D82A}">
                    <a16:rowId xmlns:a16="http://schemas.microsoft.com/office/drawing/2014/main" val="2470229946"/>
                  </a:ext>
                </a:extLst>
              </a:tr>
            </a:tbl>
          </a:graphicData>
        </a:graphic>
      </p:graphicFrame>
    </p:spTree>
    <p:extLst>
      <p:ext uri="{BB962C8B-B14F-4D97-AF65-F5344CB8AC3E}">
        <p14:creationId xmlns:p14="http://schemas.microsoft.com/office/powerpoint/2010/main" val="3069277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C2B49-FD22-CA47-6C30-89C68C80BEE0}"/>
              </a:ext>
            </a:extLst>
          </p:cNvPr>
          <p:cNvSpPr>
            <a:spLocks noGrp="1"/>
          </p:cNvSpPr>
          <p:nvPr>
            <p:ph type="title"/>
          </p:nvPr>
        </p:nvSpPr>
        <p:spPr>
          <a:xfrm>
            <a:off x="729037" y="349624"/>
            <a:ext cx="10058400" cy="714936"/>
          </a:xfrm>
        </p:spPr>
        <p:txBody>
          <a:bodyPr>
            <a:normAutofit/>
          </a:bodyPr>
          <a:lstStyle/>
          <a:p>
            <a:pPr algn="ctr"/>
            <a:r>
              <a:rPr lang="en-US" sz="4000" cap="none">
                <a:latin typeface="Arial Nova"/>
              </a:rPr>
              <a:t>Literacy</a:t>
            </a:r>
          </a:p>
        </p:txBody>
      </p:sp>
      <p:graphicFrame>
        <p:nvGraphicFramePr>
          <p:cNvPr id="5" name="Table 4">
            <a:extLst>
              <a:ext uri="{FF2B5EF4-FFF2-40B4-BE49-F238E27FC236}">
                <a16:creationId xmlns:a16="http://schemas.microsoft.com/office/drawing/2014/main" id="{1E3DEA15-764C-5676-E7CE-88D054A87C23}"/>
              </a:ext>
            </a:extLst>
          </p:cNvPr>
          <p:cNvGraphicFramePr>
            <a:graphicFrameLocks noGrp="1"/>
          </p:cNvGraphicFramePr>
          <p:nvPr>
            <p:extLst>
              <p:ext uri="{D42A27DB-BD31-4B8C-83A1-F6EECF244321}">
                <p14:modId xmlns:p14="http://schemas.microsoft.com/office/powerpoint/2010/main" val="3241745358"/>
              </p:ext>
            </p:extLst>
          </p:nvPr>
        </p:nvGraphicFramePr>
        <p:xfrm>
          <a:off x="403411" y="4000500"/>
          <a:ext cx="11528051" cy="2386322"/>
        </p:xfrm>
        <a:graphic>
          <a:graphicData uri="http://schemas.openxmlformats.org/drawingml/2006/table">
            <a:tbl>
              <a:tblPr firstRow="1" bandRow="1">
                <a:tableStyleId>{5C22544A-7EE6-4342-B048-85BDC9FD1C3A}</a:tableStyleId>
              </a:tblPr>
              <a:tblGrid>
                <a:gridCol w="11528051">
                  <a:extLst>
                    <a:ext uri="{9D8B030D-6E8A-4147-A177-3AD203B41FA5}">
                      <a16:colId xmlns:a16="http://schemas.microsoft.com/office/drawing/2014/main" val="1767002620"/>
                    </a:ext>
                  </a:extLst>
                </a:gridCol>
              </a:tblGrid>
              <a:tr h="513848">
                <a:tc>
                  <a:txBody>
                    <a:bodyPr/>
                    <a:lstStyle/>
                    <a:p>
                      <a:pPr algn="ctr" rtl="0" fontAlgn="base"/>
                      <a:r>
                        <a:rPr lang="en-US" sz="2000" b="1">
                          <a:solidFill>
                            <a:srgbClr val="FFFFFF"/>
                          </a:solidFill>
                          <a:effectLst/>
                          <a:latin typeface="Arial Nova"/>
                        </a:rPr>
                        <a:t>What you can do to help​</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9C3B85"/>
                    </a:solidFill>
                  </a:tcPr>
                </a:tc>
                <a:extLst>
                  <a:ext uri="{0D108BD9-81ED-4DB2-BD59-A6C34878D82A}">
                    <a16:rowId xmlns:a16="http://schemas.microsoft.com/office/drawing/2014/main" val="599270724"/>
                  </a:ext>
                </a:extLst>
              </a:tr>
              <a:tr h="1872474">
                <a:tc>
                  <a:txBody>
                    <a:bodyPr/>
                    <a:lstStyle/>
                    <a:p>
                      <a:pPr marL="285750" indent="-285750" rtl="0" fontAlgn="auto">
                        <a:buFont typeface="Wingdings"/>
                        <a:buChar char="ü"/>
                      </a:pPr>
                      <a:r>
                        <a:rPr lang="en-US" sz="2000" dirty="0">
                          <a:effectLst/>
                          <a:latin typeface="Arial Nova"/>
                        </a:rPr>
                        <a:t>​Support your child to </a:t>
                      </a:r>
                      <a:r>
                        <a:rPr lang="en-US" sz="2000" dirty="0" err="1">
                          <a:effectLst/>
                          <a:latin typeface="Arial Nova"/>
                        </a:rPr>
                        <a:t>recognise</a:t>
                      </a:r>
                      <a:r>
                        <a:rPr lang="en-US" sz="2000" dirty="0">
                          <a:effectLst/>
                          <a:latin typeface="Arial Nova"/>
                        </a:rPr>
                        <a:t> their own name.</a:t>
                      </a:r>
                      <a:endParaRPr lang="en-US" sz="2000" dirty="0">
                        <a:latin typeface="Arial Nova"/>
                      </a:endParaRPr>
                    </a:p>
                    <a:p>
                      <a:pPr marL="285750" lvl="0" indent="-285750">
                        <a:buFont typeface="Wingdings"/>
                        <a:buChar char="ü"/>
                      </a:pPr>
                      <a:r>
                        <a:rPr lang="en-US" sz="2000" dirty="0">
                          <a:effectLst/>
                          <a:latin typeface="Arial Nova"/>
                        </a:rPr>
                        <a:t>Support your child to write their own name, </a:t>
                      </a:r>
                      <a:r>
                        <a:rPr lang="en-US" sz="2000" b="0" i="0" u="none" strike="noStrike" noProof="0" dirty="0">
                          <a:solidFill>
                            <a:srgbClr val="000000"/>
                          </a:solidFill>
                          <a:effectLst/>
                          <a:latin typeface="Arial Nova"/>
                        </a:rPr>
                        <a:t> moving on to other letters from the alphabet.</a:t>
                      </a:r>
                    </a:p>
                    <a:p>
                      <a:pPr marL="285750" lvl="0" indent="-285750">
                        <a:buFont typeface="Wingdings"/>
                        <a:buChar char="ü"/>
                      </a:pPr>
                      <a:r>
                        <a:rPr lang="en-US" sz="2000" dirty="0">
                          <a:effectLst/>
                          <a:latin typeface="Arial Nova"/>
                        </a:rPr>
                        <a:t>Read at least 5 times a week with your child.</a:t>
                      </a:r>
                    </a:p>
                    <a:p>
                      <a:pPr marL="285750" lvl="0" indent="-285750">
                        <a:buFont typeface="Wingdings"/>
                        <a:buChar char="ü"/>
                      </a:pPr>
                      <a:r>
                        <a:rPr lang="en-US" sz="2000" dirty="0">
                          <a:effectLst/>
                          <a:latin typeface="Arial Nova"/>
                        </a:rPr>
                        <a:t>Support your child to learn the sounds and words sent home.</a:t>
                      </a:r>
                    </a:p>
                    <a:p>
                      <a:pPr marL="285750" lvl="0" indent="-285750">
                        <a:buFont typeface="Wingdings"/>
                        <a:buChar char="ü"/>
                      </a:pPr>
                      <a:r>
                        <a:rPr lang="en-US" sz="2000" dirty="0">
                          <a:effectLst/>
                          <a:latin typeface="Arial Nova"/>
                        </a:rPr>
                        <a:t>Read to your child and ask them questions about the story.</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CDD2"/>
                    </a:solidFill>
                  </a:tcPr>
                </a:tc>
                <a:extLst>
                  <a:ext uri="{0D108BD9-81ED-4DB2-BD59-A6C34878D82A}">
                    <a16:rowId xmlns:a16="http://schemas.microsoft.com/office/drawing/2014/main" val="1314741877"/>
                  </a:ext>
                </a:extLst>
              </a:tr>
            </a:tbl>
          </a:graphicData>
        </a:graphic>
      </p:graphicFrame>
      <p:graphicFrame>
        <p:nvGraphicFramePr>
          <p:cNvPr id="7" name="Table 6">
            <a:extLst>
              <a:ext uri="{FF2B5EF4-FFF2-40B4-BE49-F238E27FC236}">
                <a16:creationId xmlns:a16="http://schemas.microsoft.com/office/drawing/2014/main" id="{F0CDC815-2EDA-8787-1E13-BB5A9B65A7D4}"/>
              </a:ext>
            </a:extLst>
          </p:cNvPr>
          <p:cNvGraphicFramePr>
            <a:graphicFrameLocks noGrp="1"/>
          </p:cNvGraphicFramePr>
          <p:nvPr>
            <p:extLst>
              <p:ext uri="{D42A27DB-BD31-4B8C-83A1-F6EECF244321}">
                <p14:modId xmlns:p14="http://schemas.microsoft.com/office/powerpoint/2010/main" val="2473466317"/>
              </p:ext>
            </p:extLst>
          </p:nvPr>
        </p:nvGraphicFramePr>
        <p:xfrm>
          <a:off x="448235" y="1109382"/>
          <a:ext cx="11421720" cy="2262139"/>
        </p:xfrm>
        <a:graphic>
          <a:graphicData uri="http://schemas.openxmlformats.org/drawingml/2006/table">
            <a:tbl>
              <a:tblPr firstRow="1" bandRow="1">
                <a:tableStyleId>{5C22544A-7EE6-4342-B048-85BDC9FD1C3A}</a:tableStyleId>
              </a:tblPr>
              <a:tblGrid>
                <a:gridCol w="3807240">
                  <a:extLst>
                    <a:ext uri="{9D8B030D-6E8A-4147-A177-3AD203B41FA5}">
                      <a16:colId xmlns:a16="http://schemas.microsoft.com/office/drawing/2014/main" val="2497347015"/>
                    </a:ext>
                  </a:extLst>
                </a:gridCol>
                <a:gridCol w="3807240">
                  <a:extLst>
                    <a:ext uri="{9D8B030D-6E8A-4147-A177-3AD203B41FA5}">
                      <a16:colId xmlns:a16="http://schemas.microsoft.com/office/drawing/2014/main" val="3275299394"/>
                    </a:ext>
                  </a:extLst>
                </a:gridCol>
                <a:gridCol w="3807240">
                  <a:extLst>
                    <a:ext uri="{9D8B030D-6E8A-4147-A177-3AD203B41FA5}">
                      <a16:colId xmlns:a16="http://schemas.microsoft.com/office/drawing/2014/main" val="675343843"/>
                    </a:ext>
                  </a:extLst>
                </a:gridCol>
              </a:tblGrid>
              <a:tr h="646699">
                <a:tc>
                  <a:txBody>
                    <a:bodyPr/>
                    <a:lstStyle/>
                    <a:p>
                      <a:pPr lvl="0" algn="ctr">
                        <a:buNone/>
                      </a:pPr>
                      <a:r>
                        <a:rPr lang="en-US" sz="2000" b="1">
                          <a:solidFill>
                            <a:srgbClr val="FFFFFF"/>
                          </a:solidFill>
                          <a:effectLst/>
                          <a:latin typeface="Arial Nova"/>
                        </a:rPr>
                        <a:t>Comprehension</a:t>
                      </a:r>
                    </a:p>
                  </a:txBody>
                  <a:tcPr>
                    <a:lnL w="9524">
                      <a:solidFill>
                        <a:srgbClr val="FFFFFF"/>
                      </a:solidFill>
                    </a:lnL>
                    <a:lnR w="9524">
                      <a:solidFill>
                        <a:srgbClr val="FFFFFF"/>
                      </a:solidFill>
                    </a:lnR>
                    <a:lnT w="9524">
                      <a:solidFill>
                        <a:srgbClr val="FFFFFF"/>
                      </a:solidFill>
                    </a:lnT>
                    <a:lnB w="9524">
                      <a:solidFill>
                        <a:srgbClr val="FFFFFF"/>
                      </a:solidFill>
                    </a:lnB>
                    <a:solidFill>
                      <a:srgbClr val="9C3B85"/>
                    </a:solidFill>
                  </a:tcPr>
                </a:tc>
                <a:tc>
                  <a:txBody>
                    <a:bodyPr/>
                    <a:lstStyle/>
                    <a:p>
                      <a:pPr algn="ctr" rtl="0" fontAlgn="base"/>
                      <a:r>
                        <a:rPr lang="en-US" sz="2000" b="1">
                          <a:solidFill>
                            <a:srgbClr val="FFFFFF"/>
                          </a:solidFill>
                          <a:effectLst/>
                          <a:latin typeface="Arial Nova"/>
                        </a:rPr>
                        <a:t>Word Reading</a:t>
                      </a:r>
                    </a:p>
                  </a:txBody>
                  <a:tcPr>
                    <a:lnL w="9524"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9C3B85"/>
                    </a:solidFill>
                  </a:tcPr>
                </a:tc>
                <a:tc>
                  <a:txBody>
                    <a:bodyPr/>
                    <a:lstStyle/>
                    <a:p>
                      <a:pPr algn="ctr" rtl="0" fontAlgn="base"/>
                      <a:r>
                        <a:rPr lang="en-US" sz="2000" b="1">
                          <a:solidFill>
                            <a:srgbClr val="FFFFFF"/>
                          </a:solidFill>
                          <a:effectLst/>
                          <a:latin typeface="Arial Nova"/>
                        </a:rPr>
                        <a:t>Writing​</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9C3B85"/>
                    </a:solidFill>
                  </a:tcPr>
                </a:tc>
                <a:extLst>
                  <a:ext uri="{0D108BD9-81ED-4DB2-BD59-A6C34878D82A}">
                    <a16:rowId xmlns:a16="http://schemas.microsoft.com/office/drawing/2014/main" val="3834980565"/>
                  </a:ext>
                </a:extLst>
              </a:tr>
              <a:tr h="1508970">
                <a:tc>
                  <a:txBody>
                    <a:bodyPr/>
                    <a:lstStyle/>
                    <a:p>
                      <a:pPr marL="285750" lvl="0" indent="-285750">
                        <a:buFont typeface="Wingdings"/>
                        <a:buChar char="v"/>
                      </a:pPr>
                      <a:r>
                        <a:rPr lang="en-US" sz="2000" dirty="0">
                          <a:effectLst/>
                          <a:latin typeface="Arial Nova"/>
                        </a:rPr>
                        <a:t>Answering questions about stories, re-telling them, talking about events and making predictions.</a:t>
                      </a:r>
                    </a:p>
                    <a:p>
                      <a:pPr lvl="0">
                        <a:buNone/>
                      </a:pPr>
                      <a:endParaRPr lang="en-US" sz="1800" dirty="0">
                        <a:effectLst/>
                        <a:latin typeface="Arial Nova"/>
                      </a:endParaRPr>
                    </a:p>
                  </a:txBody>
                  <a:tcPr>
                    <a:lnL w="9524">
                      <a:solidFill>
                        <a:srgbClr val="FFFFFF"/>
                      </a:solidFill>
                    </a:lnL>
                    <a:lnR w="9524">
                      <a:solidFill>
                        <a:srgbClr val="FFFFFF"/>
                      </a:solidFill>
                    </a:lnR>
                    <a:lnT w="9524">
                      <a:solidFill>
                        <a:srgbClr val="FFFFFF"/>
                      </a:solidFill>
                    </a:lnT>
                    <a:lnB w="9524">
                      <a:solidFill>
                        <a:srgbClr val="FFFFFF"/>
                      </a:solidFill>
                    </a:lnB>
                    <a:solidFill>
                      <a:srgbClr val="CCCDD2"/>
                    </a:solidFill>
                  </a:tcPr>
                </a:tc>
                <a:tc>
                  <a:txBody>
                    <a:bodyPr/>
                    <a:lstStyle/>
                    <a:p>
                      <a:pPr marL="285750" indent="-285750" rtl="0" fontAlgn="auto">
                        <a:buFont typeface="Wingdings"/>
                        <a:buChar char="v"/>
                      </a:pPr>
                      <a:r>
                        <a:rPr lang="en-US" sz="1800">
                          <a:effectLst/>
                          <a:latin typeface="Arial Nova"/>
                        </a:rPr>
                        <a:t>​T</a:t>
                      </a:r>
                      <a:r>
                        <a:rPr lang="en-US" sz="2000">
                          <a:effectLst/>
                          <a:latin typeface="Arial Nova"/>
                        </a:rPr>
                        <a:t>eaching children sounds leading on to blending words and reading sentences.</a:t>
                      </a:r>
                    </a:p>
                  </a:txBody>
                  <a:tcPr>
                    <a:lnL w="9524"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CDD2"/>
                    </a:solidFill>
                  </a:tcPr>
                </a:tc>
                <a:tc>
                  <a:txBody>
                    <a:bodyPr/>
                    <a:lstStyle/>
                    <a:p>
                      <a:pPr marL="285750" indent="-285750" rtl="0" fontAlgn="auto">
                        <a:buFont typeface="Wingdings"/>
                        <a:buChar char="v"/>
                      </a:pPr>
                      <a:r>
                        <a:rPr lang="en-US" sz="1800" dirty="0">
                          <a:effectLst/>
                          <a:latin typeface="Arial Nova"/>
                        </a:rPr>
                        <a:t>​</a:t>
                      </a:r>
                      <a:r>
                        <a:rPr lang="en-US" sz="2000" dirty="0">
                          <a:effectLst/>
                          <a:latin typeface="Arial Nova"/>
                        </a:rPr>
                        <a:t>Learning to form letters.</a:t>
                      </a:r>
                    </a:p>
                    <a:p>
                      <a:pPr marL="285750" lvl="0" indent="-285750">
                        <a:buFont typeface="Wingdings"/>
                        <a:buChar char="v"/>
                      </a:pPr>
                      <a:r>
                        <a:rPr lang="en-US" sz="2000" dirty="0">
                          <a:effectLst/>
                          <a:latin typeface="Arial Nova"/>
                        </a:rPr>
                        <a:t>Encouraging children to use the sounds they know to spell words moving on to writing sentences.</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CDD2"/>
                    </a:solidFill>
                  </a:tcPr>
                </a:tc>
                <a:extLst>
                  <a:ext uri="{0D108BD9-81ED-4DB2-BD59-A6C34878D82A}">
                    <a16:rowId xmlns:a16="http://schemas.microsoft.com/office/drawing/2014/main" val="1783872744"/>
                  </a:ext>
                </a:extLst>
              </a:tr>
            </a:tbl>
          </a:graphicData>
        </a:graphic>
      </p:graphicFrame>
    </p:spTree>
    <p:extLst>
      <p:ext uri="{BB962C8B-B14F-4D97-AF65-F5344CB8AC3E}">
        <p14:creationId xmlns:p14="http://schemas.microsoft.com/office/powerpoint/2010/main" val="3440343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E37C3-E476-B7B3-B5FF-C17F6FF04554}"/>
              </a:ext>
            </a:extLst>
          </p:cNvPr>
          <p:cNvSpPr>
            <a:spLocks noGrp="1"/>
          </p:cNvSpPr>
          <p:nvPr>
            <p:ph type="title"/>
          </p:nvPr>
        </p:nvSpPr>
        <p:spPr>
          <a:xfrm>
            <a:off x="807478" y="338418"/>
            <a:ext cx="10058400" cy="591671"/>
          </a:xfrm>
        </p:spPr>
        <p:txBody>
          <a:bodyPr>
            <a:noAutofit/>
          </a:bodyPr>
          <a:lstStyle/>
          <a:p>
            <a:pPr algn="ctr"/>
            <a:r>
              <a:rPr lang="en-US" sz="4000" cap="none">
                <a:latin typeface="Arial Nova"/>
              </a:rPr>
              <a:t>Mathematics</a:t>
            </a:r>
          </a:p>
        </p:txBody>
      </p:sp>
      <p:graphicFrame>
        <p:nvGraphicFramePr>
          <p:cNvPr id="5" name="Table 4">
            <a:extLst>
              <a:ext uri="{FF2B5EF4-FFF2-40B4-BE49-F238E27FC236}">
                <a16:creationId xmlns:a16="http://schemas.microsoft.com/office/drawing/2014/main" id="{F007A727-96A2-0BE7-8288-C3B9283D2E18}"/>
              </a:ext>
            </a:extLst>
          </p:cNvPr>
          <p:cNvGraphicFramePr>
            <a:graphicFrameLocks noGrp="1"/>
          </p:cNvGraphicFramePr>
          <p:nvPr>
            <p:extLst>
              <p:ext uri="{D42A27DB-BD31-4B8C-83A1-F6EECF244321}">
                <p14:modId xmlns:p14="http://schemas.microsoft.com/office/powerpoint/2010/main" val="3237032373"/>
              </p:ext>
            </p:extLst>
          </p:nvPr>
        </p:nvGraphicFramePr>
        <p:xfrm>
          <a:off x="459441" y="3798794"/>
          <a:ext cx="11373970" cy="2493903"/>
        </p:xfrm>
        <a:graphic>
          <a:graphicData uri="http://schemas.openxmlformats.org/drawingml/2006/table">
            <a:tbl>
              <a:tblPr firstRow="1" bandRow="1">
                <a:tableStyleId>{5C22544A-7EE6-4342-B048-85BDC9FD1C3A}</a:tableStyleId>
              </a:tblPr>
              <a:tblGrid>
                <a:gridCol w="11373970">
                  <a:extLst>
                    <a:ext uri="{9D8B030D-6E8A-4147-A177-3AD203B41FA5}">
                      <a16:colId xmlns:a16="http://schemas.microsoft.com/office/drawing/2014/main" val="1595882238"/>
                    </a:ext>
                  </a:extLst>
                </a:gridCol>
              </a:tblGrid>
              <a:tr h="714718">
                <a:tc>
                  <a:txBody>
                    <a:bodyPr/>
                    <a:lstStyle/>
                    <a:p>
                      <a:pPr algn="ctr" rtl="0" fontAlgn="base"/>
                      <a:r>
                        <a:rPr lang="en-US" sz="2000" b="1">
                          <a:solidFill>
                            <a:srgbClr val="FFFFFF"/>
                          </a:solidFill>
                          <a:effectLst/>
                          <a:latin typeface="Arial Nova"/>
                        </a:rPr>
                        <a:t>What you can do to help​</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9C3B85"/>
                    </a:solidFill>
                  </a:tcPr>
                </a:tc>
                <a:extLst>
                  <a:ext uri="{0D108BD9-81ED-4DB2-BD59-A6C34878D82A}">
                    <a16:rowId xmlns:a16="http://schemas.microsoft.com/office/drawing/2014/main" val="1904628109"/>
                  </a:ext>
                </a:extLst>
              </a:tr>
              <a:tr h="1779185">
                <a:tc>
                  <a:txBody>
                    <a:bodyPr/>
                    <a:lstStyle/>
                    <a:p>
                      <a:pPr marL="342900" indent="-342900" rtl="0" fontAlgn="auto">
                        <a:buFont typeface="Wingdings"/>
                        <a:buChar char="ü"/>
                      </a:pPr>
                      <a:r>
                        <a:rPr lang="en-US" sz="2000">
                          <a:effectLst/>
                          <a:latin typeface="Arial Nova"/>
                        </a:rPr>
                        <a:t>​Support your child to </a:t>
                      </a:r>
                      <a:r>
                        <a:rPr lang="en-US" sz="2000" err="1">
                          <a:effectLst/>
                          <a:latin typeface="Arial Nova"/>
                        </a:rPr>
                        <a:t>recognise</a:t>
                      </a:r>
                      <a:r>
                        <a:rPr lang="en-US" sz="2000">
                          <a:effectLst/>
                          <a:latin typeface="Arial Nova"/>
                        </a:rPr>
                        <a:t> numbers 0-10 and put them in the correct order.</a:t>
                      </a:r>
                    </a:p>
                    <a:p>
                      <a:pPr marL="342900" lvl="0" indent="-342900">
                        <a:buFont typeface="Wingdings"/>
                        <a:buChar char="ü"/>
                      </a:pPr>
                      <a:r>
                        <a:rPr lang="en-US" sz="2000">
                          <a:effectLst/>
                          <a:latin typeface="Arial Nova"/>
                        </a:rPr>
                        <a:t>Making repeating patterns with objects.</a:t>
                      </a:r>
                    </a:p>
                    <a:p>
                      <a:pPr marL="342900" lvl="0" indent="-342900">
                        <a:buFont typeface="Wingdings"/>
                        <a:buChar char="ü"/>
                      </a:pPr>
                      <a:r>
                        <a:rPr lang="en-US" sz="2000">
                          <a:effectLst/>
                          <a:latin typeface="Arial Nova"/>
                        </a:rPr>
                        <a:t>Counting objects accurately to find the total.</a:t>
                      </a:r>
                    </a:p>
                    <a:p>
                      <a:pPr marL="342900" lvl="0" indent="-342900">
                        <a:buFont typeface="Wingdings"/>
                        <a:buChar char="ü"/>
                      </a:pPr>
                      <a:r>
                        <a:rPr lang="en-US" sz="2000">
                          <a:effectLst/>
                          <a:latin typeface="Arial Nova"/>
                        </a:rPr>
                        <a:t>Adding 1 more or taking 1 away to find out how many are left.</a:t>
                      </a:r>
                    </a:p>
                    <a:p>
                      <a:pPr marL="342900" lvl="0" indent="-342900">
                        <a:buFont typeface="Wingdings"/>
                        <a:buChar char="ü"/>
                      </a:pPr>
                      <a:r>
                        <a:rPr lang="en-US" sz="2000">
                          <a:effectLst/>
                          <a:latin typeface="Arial Nova"/>
                        </a:rPr>
                        <a:t>Sharing out food equally.</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CDD2"/>
                    </a:solidFill>
                  </a:tcPr>
                </a:tc>
                <a:extLst>
                  <a:ext uri="{0D108BD9-81ED-4DB2-BD59-A6C34878D82A}">
                    <a16:rowId xmlns:a16="http://schemas.microsoft.com/office/drawing/2014/main" val="2956591476"/>
                  </a:ext>
                </a:extLst>
              </a:tr>
            </a:tbl>
          </a:graphicData>
        </a:graphic>
      </p:graphicFrame>
      <p:graphicFrame>
        <p:nvGraphicFramePr>
          <p:cNvPr id="7" name="Table 6">
            <a:extLst>
              <a:ext uri="{FF2B5EF4-FFF2-40B4-BE49-F238E27FC236}">
                <a16:creationId xmlns:a16="http://schemas.microsoft.com/office/drawing/2014/main" id="{A0A6C78A-365E-C8E4-2D6E-994E700B6D27}"/>
              </a:ext>
            </a:extLst>
          </p:cNvPr>
          <p:cNvGraphicFramePr>
            <a:graphicFrameLocks noGrp="1"/>
          </p:cNvGraphicFramePr>
          <p:nvPr>
            <p:extLst>
              <p:ext uri="{D42A27DB-BD31-4B8C-83A1-F6EECF244321}">
                <p14:modId xmlns:p14="http://schemas.microsoft.com/office/powerpoint/2010/main" val="4227871335"/>
              </p:ext>
            </p:extLst>
          </p:nvPr>
        </p:nvGraphicFramePr>
        <p:xfrm>
          <a:off x="398693" y="1173668"/>
          <a:ext cx="11379712" cy="2242356"/>
        </p:xfrm>
        <a:graphic>
          <a:graphicData uri="http://schemas.openxmlformats.org/drawingml/2006/table">
            <a:tbl>
              <a:tblPr firstRow="1" bandRow="1">
                <a:tableStyleId>{5C22544A-7EE6-4342-B048-85BDC9FD1C3A}</a:tableStyleId>
              </a:tblPr>
              <a:tblGrid>
                <a:gridCol w="5689856">
                  <a:extLst>
                    <a:ext uri="{9D8B030D-6E8A-4147-A177-3AD203B41FA5}">
                      <a16:colId xmlns:a16="http://schemas.microsoft.com/office/drawing/2014/main" val="3681780432"/>
                    </a:ext>
                  </a:extLst>
                </a:gridCol>
                <a:gridCol w="5689856">
                  <a:extLst>
                    <a:ext uri="{9D8B030D-6E8A-4147-A177-3AD203B41FA5}">
                      <a16:colId xmlns:a16="http://schemas.microsoft.com/office/drawing/2014/main" val="3843275878"/>
                    </a:ext>
                  </a:extLst>
                </a:gridCol>
              </a:tblGrid>
              <a:tr h="457624">
                <a:tc>
                  <a:txBody>
                    <a:bodyPr/>
                    <a:lstStyle/>
                    <a:p>
                      <a:pPr rtl="0" fontAlgn="base"/>
                      <a:r>
                        <a:rPr lang="en-US" sz="2000" b="1">
                          <a:solidFill>
                            <a:srgbClr val="FFFFFF"/>
                          </a:solidFill>
                          <a:effectLst/>
                          <a:latin typeface="Arial Nova"/>
                        </a:rPr>
                        <a:t>Number</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9C3B85"/>
                    </a:solidFill>
                  </a:tcPr>
                </a:tc>
                <a:tc>
                  <a:txBody>
                    <a:bodyPr/>
                    <a:lstStyle/>
                    <a:p>
                      <a:pPr algn="ctr" rtl="0" fontAlgn="base"/>
                      <a:r>
                        <a:rPr lang="en-US" sz="2000" b="1">
                          <a:solidFill>
                            <a:srgbClr val="FFFFFF"/>
                          </a:solidFill>
                          <a:effectLst/>
                          <a:latin typeface="Arial Nova"/>
                        </a:rPr>
                        <a:t>Numerical Patterns</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9C3B85"/>
                    </a:solidFill>
                  </a:tcPr>
                </a:tc>
                <a:extLst>
                  <a:ext uri="{0D108BD9-81ED-4DB2-BD59-A6C34878D82A}">
                    <a16:rowId xmlns:a16="http://schemas.microsoft.com/office/drawing/2014/main" val="2314824063"/>
                  </a:ext>
                </a:extLst>
              </a:tr>
              <a:tr h="1784732">
                <a:tc>
                  <a:txBody>
                    <a:bodyPr/>
                    <a:lstStyle/>
                    <a:p>
                      <a:pPr marL="342900" indent="-342900" rtl="0" fontAlgn="auto">
                        <a:buFont typeface="Wingdings"/>
                        <a:buChar char="v"/>
                      </a:pPr>
                      <a:r>
                        <a:rPr lang="en-US" sz="2000">
                          <a:effectLst/>
                          <a:latin typeface="Arial Nova"/>
                        </a:rPr>
                        <a:t>​Understanding numbers to 10 including finding 1 more/less, doubling, halving, adding and subtracting.</a:t>
                      </a:r>
                    </a:p>
                    <a:p>
                      <a:pPr marL="342900" lvl="0" indent="-342900">
                        <a:buFont typeface="Wingdings"/>
                        <a:buChar char="v"/>
                      </a:pPr>
                      <a:r>
                        <a:rPr lang="en-US" sz="2000">
                          <a:effectLst/>
                          <a:latin typeface="Arial Nova"/>
                        </a:rPr>
                        <a:t>Knowing all the number bonds and subtraction facts for five and some for ten.</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CDD2"/>
                    </a:solidFill>
                  </a:tcPr>
                </a:tc>
                <a:tc>
                  <a:txBody>
                    <a:bodyPr/>
                    <a:lstStyle/>
                    <a:p>
                      <a:pPr marL="342900" indent="-342900" rtl="0" fontAlgn="auto">
                        <a:buFont typeface="Wingdings"/>
                        <a:buChar char="v"/>
                      </a:pPr>
                      <a:r>
                        <a:rPr lang="en-US" sz="2000">
                          <a:effectLst/>
                          <a:latin typeface="Arial Nova"/>
                        </a:rPr>
                        <a:t>​Comparing quantities up to 10 knowing which group has more/fewer.</a:t>
                      </a:r>
                    </a:p>
                    <a:p>
                      <a:pPr marL="342900" lvl="0" indent="-342900">
                        <a:buFont typeface="Wingdings"/>
                        <a:buChar char="v"/>
                      </a:pPr>
                      <a:r>
                        <a:rPr lang="en-US" sz="2000">
                          <a:effectLst/>
                          <a:latin typeface="Arial Nova"/>
                        </a:rPr>
                        <a:t>Sharing equally.</a:t>
                      </a:r>
                    </a:p>
                    <a:p>
                      <a:pPr marL="342900" lvl="0" indent="-342900">
                        <a:buFont typeface="Wingdings"/>
                        <a:buChar char="v"/>
                      </a:pPr>
                      <a:r>
                        <a:rPr lang="en-US" sz="2000" err="1">
                          <a:effectLst/>
                          <a:latin typeface="Arial Nova"/>
                        </a:rPr>
                        <a:t>Recognising</a:t>
                      </a:r>
                      <a:r>
                        <a:rPr lang="en-US" sz="2000">
                          <a:effectLst/>
                          <a:latin typeface="Arial Nova"/>
                        </a:rPr>
                        <a:t> odd and even numbers.</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CDD2"/>
                    </a:solidFill>
                  </a:tcPr>
                </a:tc>
                <a:extLst>
                  <a:ext uri="{0D108BD9-81ED-4DB2-BD59-A6C34878D82A}">
                    <a16:rowId xmlns:a16="http://schemas.microsoft.com/office/drawing/2014/main" val="200729005"/>
                  </a:ext>
                </a:extLst>
              </a:tr>
            </a:tbl>
          </a:graphicData>
        </a:graphic>
      </p:graphicFrame>
    </p:spTree>
    <p:extLst>
      <p:ext uri="{BB962C8B-B14F-4D97-AF65-F5344CB8AC3E}">
        <p14:creationId xmlns:p14="http://schemas.microsoft.com/office/powerpoint/2010/main" val="1496794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2D4F3-298E-4FF9-6278-E68DA0C3A55A}"/>
              </a:ext>
            </a:extLst>
          </p:cNvPr>
          <p:cNvSpPr>
            <a:spLocks noGrp="1"/>
          </p:cNvSpPr>
          <p:nvPr>
            <p:ph type="title"/>
          </p:nvPr>
        </p:nvSpPr>
        <p:spPr>
          <a:xfrm>
            <a:off x="751448" y="170329"/>
            <a:ext cx="10058400" cy="939053"/>
          </a:xfrm>
        </p:spPr>
        <p:txBody>
          <a:bodyPr>
            <a:normAutofit/>
          </a:bodyPr>
          <a:lstStyle/>
          <a:p>
            <a:pPr algn="ctr"/>
            <a:r>
              <a:rPr lang="en-US" sz="4000" cap="none">
                <a:latin typeface="Arial Nova"/>
              </a:rPr>
              <a:t>Understanding of the world</a:t>
            </a:r>
            <a:endParaRPr lang="en-US" sz="4000">
              <a:latin typeface="Arial Nova"/>
            </a:endParaRPr>
          </a:p>
        </p:txBody>
      </p:sp>
      <p:graphicFrame>
        <p:nvGraphicFramePr>
          <p:cNvPr id="5" name="Table 4">
            <a:extLst>
              <a:ext uri="{FF2B5EF4-FFF2-40B4-BE49-F238E27FC236}">
                <a16:creationId xmlns:a16="http://schemas.microsoft.com/office/drawing/2014/main" id="{2D062446-027A-4B0E-BD92-5F5E3D05F199}"/>
              </a:ext>
            </a:extLst>
          </p:cNvPr>
          <p:cNvGraphicFramePr>
            <a:graphicFrameLocks noGrp="1"/>
          </p:cNvGraphicFramePr>
          <p:nvPr>
            <p:extLst>
              <p:ext uri="{D42A27DB-BD31-4B8C-83A1-F6EECF244321}">
                <p14:modId xmlns:p14="http://schemas.microsoft.com/office/powerpoint/2010/main" val="262989348"/>
              </p:ext>
            </p:extLst>
          </p:nvPr>
        </p:nvGraphicFramePr>
        <p:xfrm>
          <a:off x="403411" y="3765176"/>
          <a:ext cx="11345957" cy="2664688"/>
        </p:xfrm>
        <a:graphic>
          <a:graphicData uri="http://schemas.openxmlformats.org/drawingml/2006/table">
            <a:tbl>
              <a:tblPr firstRow="1" bandRow="1">
                <a:tableStyleId>{5C22544A-7EE6-4342-B048-85BDC9FD1C3A}</a:tableStyleId>
              </a:tblPr>
              <a:tblGrid>
                <a:gridCol w="11345957">
                  <a:extLst>
                    <a:ext uri="{9D8B030D-6E8A-4147-A177-3AD203B41FA5}">
                      <a16:colId xmlns:a16="http://schemas.microsoft.com/office/drawing/2014/main" val="2519478684"/>
                    </a:ext>
                  </a:extLst>
                </a:gridCol>
              </a:tblGrid>
              <a:tr h="389733">
                <a:tc>
                  <a:txBody>
                    <a:bodyPr/>
                    <a:lstStyle/>
                    <a:p>
                      <a:pPr algn="ctr" rtl="0" fontAlgn="base"/>
                      <a:r>
                        <a:rPr lang="en-US" sz="2000" b="1" i="0" dirty="0">
                          <a:solidFill>
                            <a:srgbClr val="FFFFFF"/>
                          </a:solidFill>
                          <a:effectLst/>
                          <a:latin typeface="Arial Nova"/>
                        </a:rPr>
                        <a:t>What you can do to help​</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9C3B85"/>
                    </a:solidFill>
                  </a:tcPr>
                </a:tc>
                <a:extLst>
                  <a:ext uri="{0D108BD9-81ED-4DB2-BD59-A6C34878D82A}">
                    <a16:rowId xmlns:a16="http://schemas.microsoft.com/office/drawing/2014/main" val="191278969"/>
                  </a:ext>
                </a:extLst>
              </a:tr>
              <a:tr h="2268448">
                <a:tc>
                  <a:txBody>
                    <a:bodyPr/>
                    <a:lstStyle/>
                    <a:p>
                      <a:pPr marL="342900" indent="-342900" algn="l" rtl="0" fontAlgn="auto">
                        <a:buFont typeface="Wingdings"/>
                        <a:buChar char="ü"/>
                      </a:pPr>
                      <a:r>
                        <a:rPr lang="en-US" sz="2000" b="0" i="0" dirty="0">
                          <a:solidFill>
                            <a:srgbClr val="000000"/>
                          </a:solidFill>
                          <a:effectLst/>
                          <a:latin typeface="Arial Nova"/>
                        </a:rPr>
                        <a:t>​Talk about events and people from the past as well as life in your past, e.g. what you did as a child, at school etc. In comparison to their lives.</a:t>
                      </a:r>
                    </a:p>
                    <a:p>
                      <a:pPr marL="342900" lvl="0" indent="-342900" algn="l">
                        <a:buFont typeface="Wingdings"/>
                        <a:buChar char="ü"/>
                      </a:pPr>
                      <a:r>
                        <a:rPr lang="en-US" sz="2000" b="0" i="0" dirty="0">
                          <a:solidFill>
                            <a:srgbClr val="000000"/>
                          </a:solidFill>
                          <a:effectLst/>
                          <a:latin typeface="Arial Nova"/>
                        </a:rPr>
                        <a:t>Pointing out aspects of the local environment.</a:t>
                      </a:r>
                    </a:p>
                    <a:p>
                      <a:pPr marL="342900" lvl="0" indent="-342900" algn="l">
                        <a:buFont typeface="Wingdings"/>
                        <a:buChar char="ü"/>
                      </a:pPr>
                      <a:r>
                        <a:rPr lang="en-US" sz="2000" b="0" i="0" dirty="0">
                          <a:solidFill>
                            <a:srgbClr val="000000"/>
                          </a:solidFill>
                          <a:effectLst/>
                          <a:latin typeface="Arial Nova"/>
                        </a:rPr>
                        <a:t>Talking about the festivals you celebrate with your child.</a:t>
                      </a:r>
                    </a:p>
                    <a:p>
                      <a:pPr marL="342900" lvl="0" indent="-342900" algn="l">
                        <a:buFont typeface="Wingdings"/>
                        <a:buChar char="ü"/>
                      </a:pPr>
                      <a:r>
                        <a:rPr lang="en-US" sz="2000" b="0" i="0" dirty="0">
                          <a:solidFill>
                            <a:srgbClr val="000000"/>
                          </a:solidFill>
                          <a:effectLst/>
                          <a:latin typeface="Arial Nova"/>
                        </a:rPr>
                        <a:t>Going on visits to see animals, such as a farm or zoo.</a:t>
                      </a:r>
                    </a:p>
                    <a:p>
                      <a:pPr marL="342900" lvl="0" indent="-342900" algn="l">
                        <a:lnSpc>
                          <a:spcPct val="100000"/>
                        </a:lnSpc>
                        <a:spcBef>
                          <a:spcPts val="0"/>
                        </a:spcBef>
                        <a:spcAft>
                          <a:spcPts val="0"/>
                        </a:spcAft>
                        <a:buFont typeface="Wingdings"/>
                        <a:buChar char="ü"/>
                      </a:pPr>
                      <a:r>
                        <a:rPr lang="en-US" sz="2000" b="0" i="0" u="none" strike="noStrike" noProof="0" dirty="0">
                          <a:solidFill>
                            <a:srgbClr val="000000"/>
                          </a:solidFill>
                          <a:effectLst/>
                          <a:latin typeface="Arial Nova"/>
                        </a:rPr>
                        <a:t>Looking for minibeasts.</a:t>
                      </a:r>
                    </a:p>
                    <a:p>
                      <a:pPr marL="342900" lvl="0" indent="-342900" algn="l">
                        <a:buFont typeface="Wingdings"/>
                        <a:buChar char="ü"/>
                      </a:pPr>
                      <a:r>
                        <a:rPr lang="en-US" sz="2000" b="0" i="0" dirty="0">
                          <a:solidFill>
                            <a:srgbClr val="000000"/>
                          </a:solidFill>
                          <a:effectLst/>
                          <a:latin typeface="Arial Nova"/>
                        </a:rPr>
                        <a:t>Growing flowers or vegetables in your garden or in pots.</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CDD2"/>
                    </a:solidFill>
                  </a:tcPr>
                </a:tc>
                <a:extLst>
                  <a:ext uri="{0D108BD9-81ED-4DB2-BD59-A6C34878D82A}">
                    <a16:rowId xmlns:a16="http://schemas.microsoft.com/office/drawing/2014/main" val="3069547366"/>
                  </a:ext>
                </a:extLst>
              </a:tr>
            </a:tbl>
          </a:graphicData>
        </a:graphic>
      </p:graphicFrame>
      <p:graphicFrame>
        <p:nvGraphicFramePr>
          <p:cNvPr id="7" name="Table 6">
            <a:extLst>
              <a:ext uri="{FF2B5EF4-FFF2-40B4-BE49-F238E27FC236}">
                <a16:creationId xmlns:a16="http://schemas.microsoft.com/office/drawing/2014/main" id="{4E326F9F-5000-119D-6A86-30CB9C3FE3CC}"/>
              </a:ext>
            </a:extLst>
          </p:cNvPr>
          <p:cNvGraphicFramePr>
            <a:graphicFrameLocks noGrp="1"/>
          </p:cNvGraphicFramePr>
          <p:nvPr>
            <p:extLst>
              <p:ext uri="{D42A27DB-BD31-4B8C-83A1-F6EECF244321}">
                <p14:modId xmlns:p14="http://schemas.microsoft.com/office/powerpoint/2010/main" val="342889125"/>
              </p:ext>
            </p:extLst>
          </p:nvPr>
        </p:nvGraphicFramePr>
        <p:xfrm>
          <a:off x="414617" y="1064558"/>
          <a:ext cx="11351694" cy="2621280"/>
        </p:xfrm>
        <a:graphic>
          <a:graphicData uri="http://schemas.openxmlformats.org/drawingml/2006/table">
            <a:tbl>
              <a:tblPr firstRow="1" bandRow="1">
                <a:tableStyleId>{5C22544A-7EE6-4342-B048-85BDC9FD1C3A}</a:tableStyleId>
              </a:tblPr>
              <a:tblGrid>
                <a:gridCol w="3783898">
                  <a:extLst>
                    <a:ext uri="{9D8B030D-6E8A-4147-A177-3AD203B41FA5}">
                      <a16:colId xmlns:a16="http://schemas.microsoft.com/office/drawing/2014/main" val="26964433"/>
                    </a:ext>
                  </a:extLst>
                </a:gridCol>
                <a:gridCol w="3783898">
                  <a:extLst>
                    <a:ext uri="{9D8B030D-6E8A-4147-A177-3AD203B41FA5}">
                      <a16:colId xmlns:a16="http://schemas.microsoft.com/office/drawing/2014/main" val="2759433407"/>
                    </a:ext>
                  </a:extLst>
                </a:gridCol>
                <a:gridCol w="3783898">
                  <a:extLst>
                    <a:ext uri="{9D8B030D-6E8A-4147-A177-3AD203B41FA5}">
                      <a16:colId xmlns:a16="http://schemas.microsoft.com/office/drawing/2014/main" val="969132711"/>
                    </a:ext>
                  </a:extLst>
                </a:gridCol>
              </a:tblGrid>
              <a:tr h="661039">
                <a:tc>
                  <a:txBody>
                    <a:bodyPr/>
                    <a:lstStyle/>
                    <a:p>
                      <a:pPr lvl="0" algn="ctr">
                        <a:buNone/>
                      </a:pPr>
                      <a:r>
                        <a:rPr lang="en-US" sz="2000" b="1">
                          <a:solidFill>
                            <a:srgbClr val="FFFFFF"/>
                          </a:solidFill>
                          <a:effectLst/>
                          <a:latin typeface="Arial Nova"/>
                        </a:rPr>
                        <a:t>Past and Present</a:t>
                      </a:r>
                    </a:p>
                  </a:txBody>
                  <a:tcPr>
                    <a:lnL w="9524">
                      <a:solidFill>
                        <a:srgbClr val="FFFFFF"/>
                      </a:solidFill>
                    </a:lnL>
                    <a:lnR w="9524">
                      <a:solidFill>
                        <a:srgbClr val="FFFFFF"/>
                      </a:solidFill>
                    </a:lnR>
                    <a:lnT w="9524">
                      <a:solidFill>
                        <a:srgbClr val="FFFFFF"/>
                      </a:solidFill>
                    </a:lnT>
                    <a:lnB w="9524">
                      <a:solidFill>
                        <a:srgbClr val="FFFFFF"/>
                      </a:solidFill>
                    </a:lnB>
                    <a:solidFill>
                      <a:srgbClr val="9C3B85"/>
                    </a:solidFill>
                  </a:tcPr>
                </a:tc>
                <a:tc>
                  <a:txBody>
                    <a:bodyPr/>
                    <a:lstStyle/>
                    <a:p>
                      <a:pPr algn="ctr" rtl="0" fontAlgn="base"/>
                      <a:r>
                        <a:rPr lang="en-US" sz="2000" b="1">
                          <a:solidFill>
                            <a:srgbClr val="FFFFFF"/>
                          </a:solidFill>
                          <a:effectLst/>
                          <a:latin typeface="Arial Nova"/>
                        </a:rPr>
                        <a:t>People, Culture and Communities</a:t>
                      </a:r>
                    </a:p>
                  </a:txBody>
                  <a:tcPr>
                    <a:lnL w="9524"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9C3B85"/>
                    </a:solidFill>
                  </a:tcPr>
                </a:tc>
                <a:tc>
                  <a:txBody>
                    <a:bodyPr/>
                    <a:lstStyle/>
                    <a:p>
                      <a:pPr algn="ctr" rtl="0" fontAlgn="base"/>
                      <a:r>
                        <a:rPr lang="en-US" sz="2000" b="1">
                          <a:solidFill>
                            <a:srgbClr val="FFFFFF"/>
                          </a:solidFill>
                          <a:effectLst/>
                          <a:latin typeface="Arial Nova"/>
                        </a:rPr>
                        <a:t>The Natural World</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9C3B85"/>
                    </a:solidFill>
                  </a:tcPr>
                </a:tc>
                <a:extLst>
                  <a:ext uri="{0D108BD9-81ED-4DB2-BD59-A6C34878D82A}">
                    <a16:rowId xmlns:a16="http://schemas.microsoft.com/office/drawing/2014/main" val="3182055351"/>
                  </a:ext>
                </a:extLst>
              </a:tr>
              <a:tr h="1775726">
                <a:tc>
                  <a:txBody>
                    <a:bodyPr/>
                    <a:lstStyle/>
                    <a:p>
                      <a:pPr marL="342900" lvl="0" indent="-342900">
                        <a:buFont typeface="Wingdings"/>
                        <a:buChar char="v"/>
                      </a:pPr>
                      <a:r>
                        <a:rPr lang="en-US" sz="2000">
                          <a:effectLst/>
                          <a:latin typeface="Arial Nova"/>
                        </a:rPr>
                        <a:t>Learn about the past through topic work and stories, comparing part of our lives with how things were in the past.</a:t>
                      </a:r>
                    </a:p>
                  </a:txBody>
                  <a:tcPr>
                    <a:lnL w="9524">
                      <a:solidFill>
                        <a:srgbClr val="FFFFFF"/>
                      </a:solidFill>
                    </a:lnL>
                    <a:lnR w="9524">
                      <a:solidFill>
                        <a:srgbClr val="FFFFFF"/>
                      </a:solidFill>
                    </a:lnR>
                    <a:lnT w="9524">
                      <a:solidFill>
                        <a:srgbClr val="FFFFFF"/>
                      </a:solidFill>
                    </a:lnT>
                    <a:lnB w="9524">
                      <a:solidFill>
                        <a:srgbClr val="FFFFFF"/>
                      </a:solidFill>
                    </a:lnB>
                    <a:solidFill>
                      <a:srgbClr val="CCCDD2"/>
                    </a:solidFill>
                  </a:tcPr>
                </a:tc>
                <a:tc>
                  <a:txBody>
                    <a:bodyPr/>
                    <a:lstStyle/>
                    <a:p>
                      <a:pPr marL="342900" indent="-342900" rtl="0" fontAlgn="auto">
                        <a:buFont typeface="Wingdings"/>
                        <a:buChar char="v"/>
                      </a:pPr>
                      <a:r>
                        <a:rPr lang="en-US" sz="2000">
                          <a:effectLst/>
                          <a:latin typeface="Arial Nova"/>
                        </a:rPr>
                        <a:t>​Looking at differences and similarities between different environments and countries.</a:t>
                      </a:r>
                    </a:p>
                    <a:p>
                      <a:pPr marL="342900" lvl="0" indent="-342900">
                        <a:buFont typeface="Wingdings"/>
                        <a:buChar char="v"/>
                      </a:pPr>
                      <a:r>
                        <a:rPr lang="en-US" sz="2000">
                          <a:effectLst/>
                          <a:latin typeface="Arial Nova"/>
                        </a:rPr>
                        <a:t>Celebrating festivals and religious events.</a:t>
                      </a:r>
                    </a:p>
                  </a:txBody>
                  <a:tcPr>
                    <a:lnL w="9524"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CDD2"/>
                    </a:solidFill>
                  </a:tcPr>
                </a:tc>
                <a:tc>
                  <a:txBody>
                    <a:bodyPr/>
                    <a:lstStyle/>
                    <a:p>
                      <a:pPr marL="342900" indent="-342900" rtl="0" fontAlgn="auto">
                        <a:buFont typeface="Wingdings"/>
                        <a:buChar char="v"/>
                      </a:pPr>
                      <a:r>
                        <a:rPr lang="en-US" sz="2000">
                          <a:effectLst/>
                          <a:latin typeface="Arial Nova"/>
                        </a:rPr>
                        <a:t>​Learning about farm animals, minibeasts and wild animals.</a:t>
                      </a:r>
                    </a:p>
                    <a:p>
                      <a:pPr marL="342900" lvl="0" indent="-342900">
                        <a:buFont typeface="Wingdings"/>
                        <a:buChar char="v"/>
                      </a:pPr>
                      <a:r>
                        <a:rPr lang="en-US" sz="2000">
                          <a:effectLst/>
                          <a:latin typeface="Arial Nova"/>
                        </a:rPr>
                        <a:t>Growing flowers and vegetables.</a:t>
                      </a:r>
                    </a:p>
                    <a:p>
                      <a:pPr marL="342900" lvl="0" indent="-342900">
                        <a:buFont typeface="Wingdings"/>
                        <a:buChar char="v"/>
                      </a:pPr>
                      <a:r>
                        <a:rPr lang="en-US" sz="2000">
                          <a:effectLst/>
                          <a:latin typeface="Arial Nova"/>
                        </a:rPr>
                        <a:t>Learning about lifecycles.</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CDD2"/>
                    </a:solidFill>
                  </a:tcPr>
                </a:tc>
                <a:extLst>
                  <a:ext uri="{0D108BD9-81ED-4DB2-BD59-A6C34878D82A}">
                    <a16:rowId xmlns:a16="http://schemas.microsoft.com/office/drawing/2014/main" val="4169081404"/>
                  </a:ext>
                </a:extLst>
              </a:tr>
            </a:tbl>
          </a:graphicData>
        </a:graphic>
      </p:graphicFrame>
    </p:spTree>
    <p:extLst>
      <p:ext uri="{BB962C8B-B14F-4D97-AF65-F5344CB8AC3E}">
        <p14:creationId xmlns:p14="http://schemas.microsoft.com/office/powerpoint/2010/main" val="368644348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2311</Words>
  <Application>Microsoft Office PowerPoint</Application>
  <PresentationFormat>Widescreen</PresentationFormat>
  <Paragraphs>232</Paragraphs>
  <Slides>25</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Nova</vt:lpstr>
      <vt:lpstr>Calibri</vt:lpstr>
      <vt:lpstr>Century Gothic</vt:lpstr>
      <vt:lpstr>SassoonCRInfantMedium</vt:lpstr>
      <vt:lpstr>Wingdings</vt:lpstr>
      <vt:lpstr>Wingdings 3</vt:lpstr>
      <vt:lpstr>Slice</vt:lpstr>
      <vt:lpstr>Reception Parents  Meeting</vt:lpstr>
      <vt:lpstr>Meet the team</vt:lpstr>
      <vt:lpstr>Early Years Foundation Stage (EYFS): The areas of our curriculum</vt:lpstr>
      <vt:lpstr>Communication and language</vt:lpstr>
      <vt:lpstr>Personal, social and emotional development</vt:lpstr>
      <vt:lpstr>Physical development</vt:lpstr>
      <vt:lpstr>Literacy</vt:lpstr>
      <vt:lpstr>Mathematics</vt:lpstr>
      <vt:lpstr>Understanding of the world</vt:lpstr>
      <vt:lpstr>Expressive arts and design</vt:lpstr>
      <vt:lpstr>Our topics and key texts</vt:lpstr>
      <vt:lpstr>How we assess whether children have achieved the Early Learning Goal</vt:lpstr>
      <vt:lpstr>Our Routine</vt:lpstr>
      <vt:lpstr>PowerPoint Presentation</vt:lpstr>
      <vt:lpstr>A typical day</vt:lpstr>
      <vt:lpstr>Read, Write, Inc (RWI)</vt:lpstr>
      <vt:lpstr>How to say the sounds - youtube</vt:lpstr>
      <vt:lpstr>Supporting handwriting at home</vt:lpstr>
      <vt:lpstr>Reading at home with your child</vt:lpstr>
      <vt:lpstr>Play supports learning</vt:lpstr>
      <vt:lpstr>Play supports communication</vt:lpstr>
      <vt:lpstr>What your child will need for school</vt:lpstr>
      <vt:lpstr>Attendance and punctuality</vt:lpstr>
      <vt:lpstr>What to do if you have a question or concern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Reception</dc:title>
  <dc:creator>cmcdonagh.301</dc:creator>
  <cp:lastModifiedBy>cmcdonagh.301</cp:lastModifiedBy>
  <cp:revision>47</cp:revision>
  <cp:lastPrinted>2023-10-03T09:33:47Z</cp:lastPrinted>
  <dcterms:created xsi:type="dcterms:W3CDTF">2023-09-25T12:11:13Z</dcterms:created>
  <dcterms:modified xsi:type="dcterms:W3CDTF">2024-09-26T09:30:51Z</dcterms:modified>
</cp:coreProperties>
</file>