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68" r:id="rId2"/>
    <p:sldId id="260" r:id="rId3"/>
    <p:sldId id="312" r:id="rId4"/>
    <p:sldId id="287" r:id="rId5"/>
    <p:sldId id="292" r:id="rId6"/>
    <p:sldId id="333" r:id="rId7"/>
    <p:sldId id="288" r:id="rId8"/>
    <p:sldId id="305" r:id="rId9"/>
    <p:sldId id="303" r:id="rId10"/>
    <p:sldId id="313" r:id="rId11"/>
    <p:sldId id="296" r:id="rId12"/>
    <p:sldId id="297" r:id="rId13"/>
    <p:sldId id="310" r:id="rId14"/>
    <p:sldId id="307" r:id="rId15"/>
    <p:sldId id="308" r:id="rId16"/>
    <p:sldId id="298" r:id="rId17"/>
    <p:sldId id="309" r:id="rId18"/>
    <p:sldId id="300" r:id="rId19"/>
    <p:sldId id="311" r:id="rId20"/>
    <p:sldId id="332" r:id="rId21"/>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52" autoAdjust="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F7510-B9ED-40E0-8274-4F64AD62B839}"/>
              </a:ext>
            </a:extLst>
          </p:cNvPr>
          <p:cNvSpPr>
            <a:spLocks noGrp="1"/>
          </p:cNvSpPr>
          <p:nvPr>
            <p:ph type="hdr" sz="quarter"/>
          </p:nvPr>
        </p:nvSpPr>
        <p:spPr>
          <a:xfrm>
            <a:off x="2" y="1"/>
            <a:ext cx="2945659"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5E24B0-B97F-4932-93CD-4307D6181DCF}"/>
              </a:ext>
            </a:extLst>
          </p:cNvPr>
          <p:cNvSpPr>
            <a:spLocks noGrp="1"/>
          </p:cNvSpPr>
          <p:nvPr>
            <p:ph type="dt" sz="quarter" idx="1"/>
          </p:nvPr>
        </p:nvSpPr>
        <p:spPr>
          <a:xfrm>
            <a:off x="3850445" y="1"/>
            <a:ext cx="2945659" cy="495427"/>
          </a:xfrm>
          <a:prstGeom prst="rect">
            <a:avLst/>
          </a:prstGeom>
        </p:spPr>
        <p:txBody>
          <a:bodyPr vert="horz" lIns="91440" tIns="45720" rIns="91440" bIns="45720" rtlCol="0"/>
          <a:lstStyle>
            <a:lvl1pPr algn="r">
              <a:defRPr sz="1200"/>
            </a:lvl1pPr>
          </a:lstStyle>
          <a:p>
            <a:fld id="{7C0AA17F-CB06-445B-ACD3-321E84E51A80}" type="datetimeFigureOut">
              <a:rPr lang="en-US" smtClean="0"/>
              <a:t>10/4/2024</a:t>
            </a:fld>
            <a:endParaRPr lang="en-US" dirty="0"/>
          </a:p>
        </p:txBody>
      </p:sp>
      <p:sp>
        <p:nvSpPr>
          <p:cNvPr id="4" name="Footer Placeholder 3">
            <a:extLst>
              <a:ext uri="{FF2B5EF4-FFF2-40B4-BE49-F238E27FC236}">
                <a16:creationId xmlns:a16="http://schemas.microsoft.com/office/drawing/2014/main" id="{7FC3A0DF-A8A7-4EF4-96E5-757FFFC2A931}"/>
              </a:ext>
            </a:extLst>
          </p:cNvPr>
          <p:cNvSpPr>
            <a:spLocks noGrp="1"/>
          </p:cNvSpPr>
          <p:nvPr>
            <p:ph type="ftr" sz="quarter" idx="2"/>
          </p:nvPr>
        </p:nvSpPr>
        <p:spPr>
          <a:xfrm>
            <a:off x="2" y="9378824"/>
            <a:ext cx="2945659" cy="4954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BEC987-E8F6-4FD2-BFB2-04815BD1D2F3}"/>
              </a:ext>
            </a:extLst>
          </p:cNvPr>
          <p:cNvSpPr>
            <a:spLocks noGrp="1"/>
          </p:cNvSpPr>
          <p:nvPr>
            <p:ph type="sldNum" sz="quarter" idx="3"/>
          </p:nvPr>
        </p:nvSpPr>
        <p:spPr>
          <a:xfrm>
            <a:off x="3850445" y="9378824"/>
            <a:ext cx="2945659" cy="495426"/>
          </a:xfrm>
          <a:prstGeom prst="rect">
            <a:avLst/>
          </a:prstGeom>
        </p:spPr>
        <p:txBody>
          <a:bodyPr vert="horz" lIns="91440" tIns="45720" rIns="91440" bIns="45720" rtlCol="0" anchor="b"/>
          <a:lstStyle>
            <a:lvl1pPr algn="r">
              <a:defRPr sz="1200"/>
            </a:lvl1pPr>
          </a:lstStyle>
          <a:p>
            <a:fld id="{2C078EF9-7F2B-4B20-A25C-9E80C16977B9}" type="slidenum">
              <a:rPr lang="en-US" smtClean="0"/>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5" y="1"/>
            <a:ext cx="2945659" cy="495427"/>
          </a:xfrm>
          <a:prstGeom prst="rect">
            <a:avLst/>
          </a:prstGeom>
        </p:spPr>
        <p:txBody>
          <a:bodyPr vert="horz" lIns="91440" tIns="45720" rIns="91440" bIns="45720" rtlCol="0"/>
          <a:lstStyle>
            <a:lvl1pPr algn="r">
              <a:defRPr sz="1200"/>
            </a:lvl1pPr>
          </a:lstStyle>
          <a:p>
            <a:fld id="{B06141C0-BF72-4A20-AFA7-D05563D549B7}" type="datetimeFigureOut">
              <a:rPr lang="en-US" smtClean="0"/>
              <a:t>10/4/2024</a:t>
            </a:fld>
            <a:endParaRPr lang="en-US" dirty="0"/>
          </a:p>
        </p:txBody>
      </p:sp>
      <p:sp>
        <p:nvSpPr>
          <p:cNvPr id="4" name="Slide Image Placeholder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378824"/>
            <a:ext cx="2945659"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378824"/>
            <a:ext cx="2945659" cy="495426"/>
          </a:xfrm>
          <a:prstGeom prst="rect">
            <a:avLst/>
          </a:prstGeom>
        </p:spPr>
        <p:txBody>
          <a:bodyPr vert="horz" lIns="91440" tIns="45720" rIns="91440" bIns="45720" rtlCol="0" anchor="b"/>
          <a:lstStyle>
            <a:lvl1pPr algn="r">
              <a:defRPr sz="1200"/>
            </a:lvl1pPr>
          </a:lstStyle>
          <a:p>
            <a:fld id="{C6AAF9CF-D1E5-49FD-94F7-B246BB67E246}" type="slidenum">
              <a:rPr lang="en-US" smtClean="0"/>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So that they can take any opportunities that they want to as adults and become whatever they want to be</a:t>
            </a: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21F1CE-5845-49B8-A44D-CCFCADB12D34}" type="slidenum">
              <a:rPr lang="en-GB" altLang="en-US">
                <a:latin typeface="Calibri" panose="020F0502020204030204" pitchFamily="34" charset="0"/>
              </a:rPr>
              <a:pPr eaLnBrk="1" hangingPunct="1"/>
              <a:t>2</a:t>
            </a:fld>
            <a:endParaRPr lang="en-GB" altLang="en-US">
              <a:latin typeface="Calibri" panose="020F0502020204030204" pitchFamily="34" charset="0"/>
            </a:endParaRPr>
          </a:p>
        </p:txBody>
      </p:sp>
    </p:spTree>
    <p:extLst>
      <p:ext uri="{BB962C8B-B14F-4D97-AF65-F5344CB8AC3E}">
        <p14:creationId xmlns:p14="http://schemas.microsoft.com/office/powerpoint/2010/main" val="175978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PowerPoint, there are website links that will take you to referenced pages or documents. The PowerPoint can be downloaded from your child’s class page so you do not need to worry about taking notes. </a:t>
            </a:r>
          </a:p>
          <a:p>
            <a:r>
              <a:rPr lang="en-US" dirty="0"/>
              <a:t>You may wish to bare the menu in mind when planning evening meals.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1BDD1-C482-44CD-BA9D-0EFD8AD603E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81712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a:t>Click to edit Master title style</a:t>
            </a:r>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84B7D2A-0DF8-424B-9572-B79AEBB2D9DC}" type="datetimeFigureOut">
              <a:rPr lang="en-US" noProof="0" smtClean="0"/>
              <a:t>10/4/2024</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8" name="Straight Connector 7">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10/4/2024</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3" name="Date Placeholder 2"/>
          <p:cNvSpPr>
            <a:spLocks noGrp="1"/>
          </p:cNvSpPr>
          <p:nvPr>
            <p:ph type="dt" sz="half" idx="10"/>
          </p:nvPr>
        </p:nvSpPr>
        <p:spPr/>
        <p:txBody>
          <a:bodyPr/>
          <a:lstStyle/>
          <a:p>
            <a:fld id="{984B7D2A-0DF8-424B-9572-B79AEBB2D9DC}" type="datetimeFigureOut">
              <a:rPr lang="en-US" noProof="0" smtClean="0"/>
              <a:t>10/4/2024</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noProof="0" smtClean="0"/>
              <a:t>10/4/2024</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a:t>Click to edit Master title style</a:t>
            </a:r>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noProof="0" smtClean="0"/>
              <a:t>10/4/2024</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dirty="0"/>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a:t>Click to edit Master title style</a:t>
            </a:r>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10/4/2024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10/4/2024</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10/4/2024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10/4/2024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Click to edit Master text styles</a:t>
            </a:r>
          </a:p>
        </p:txBody>
      </p:sp>
      <p:sp>
        <p:nvSpPr>
          <p:cNvPr id="7" name="Rectangle: Rounded Corners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10/4/2024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4B7D2A-0DF8-424B-9572-B79AEBB2D9DC}" type="datetimeFigureOut">
              <a:rPr lang="en-US" noProof="0" smtClean="0"/>
              <a:t>10/4/2024</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2" name="Straight Connector 11">
            <a:extLst>
              <a:ext uri="{FF2B5EF4-FFF2-40B4-BE49-F238E27FC236}">
                <a16:creationId xmlns:a16="http://schemas.microsoft.com/office/drawing/2014/main" id="{8031B0A9-3E16-4C5B-A6CE-045BCB91A008}"/>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9" name="Rectangle: Rounded Corners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984B7D2A-0DF8-424B-9572-B79AEBB2D9DC}" type="datetimeFigureOut">
              <a:rPr lang="en-US" noProof="0" smtClean="0"/>
              <a:t>10/4/2024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0" name="Straight Connector 9">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noProof="0" smtClean="0"/>
              <a:t>10/4/2024</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dirty="0"/>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dwinprimary.co.uk/online-safety-2/" TargetMode="Externa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dwinprimary.co.uk/"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33E57"/>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8" name="Picture 17" descr="Logo&#10;&#10;Description automatically generated">
            <a:extLst>
              <a:ext uri="{FF2B5EF4-FFF2-40B4-BE49-F238E27FC236}">
                <a16:creationId xmlns:a16="http://schemas.microsoft.com/office/drawing/2014/main" id="{29324A51-6668-FAA9-9A27-3AE161E40547}"/>
              </a:ext>
            </a:extLst>
          </p:cNvPr>
          <p:cNvPicPr>
            <a:picLocks noChangeAspect="1"/>
          </p:cNvPicPr>
          <p:nvPr/>
        </p:nvPicPr>
        <p:blipFill>
          <a:blip r:embed="rId2">
            <a:alphaModFix amt="18000"/>
          </a:blip>
          <a:stretch>
            <a:fillRect/>
          </a:stretch>
        </p:blipFill>
        <p:spPr>
          <a:xfrm>
            <a:off x="1757968" y="-1475944"/>
            <a:ext cx="9134324" cy="9134324"/>
          </a:xfrm>
          <a:prstGeom prst="rect">
            <a:avLst/>
          </a:prstGeom>
        </p:spPr>
      </p:pic>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1490134" y="2961564"/>
            <a:ext cx="9669992" cy="1370954"/>
          </a:xfrm>
        </p:spPr>
        <p:txBody>
          <a:bodyPr>
            <a:noAutofit/>
          </a:bodyPr>
          <a:lstStyle/>
          <a:p>
            <a:r>
              <a:rPr lang="en-US" sz="6600" dirty="0"/>
              <a:t>Year Five Curriculum</a:t>
            </a:r>
          </a:p>
        </p:txBody>
      </p:sp>
      <p:sp>
        <p:nvSpPr>
          <p:cNvPr id="3" name="Subtitle 2">
            <a:extLst>
              <a:ext uri="{FF2B5EF4-FFF2-40B4-BE49-F238E27FC236}">
                <a16:creationId xmlns:a16="http://schemas.microsoft.com/office/drawing/2014/main" id="{852A3D91-AB3F-4EDF-B87E-FDDF6C5DC4CF}"/>
              </a:ext>
            </a:extLst>
          </p:cNvPr>
          <p:cNvSpPr>
            <a:spLocks noGrp="1"/>
          </p:cNvSpPr>
          <p:nvPr>
            <p:ph type="subTitle" idx="1"/>
          </p:nvPr>
        </p:nvSpPr>
        <p:spPr>
          <a:xfrm>
            <a:off x="2342584" y="4564530"/>
            <a:ext cx="8683625" cy="732840"/>
          </a:xfrm>
        </p:spPr>
        <p:txBody>
          <a:bodyPr/>
          <a:lstStyle/>
          <a:p>
            <a:r>
              <a:rPr lang="en-US" sz="2800" dirty="0"/>
              <a:t>4/10/24</a:t>
            </a:r>
          </a:p>
          <a:p>
            <a:endParaRPr lang="en-US" dirty="0"/>
          </a:p>
          <a:p>
            <a:endParaRPr lang="en-US" dirty="0"/>
          </a:p>
        </p:txBody>
      </p:sp>
    </p:spTree>
    <p:extLst>
      <p:ext uri="{BB962C8B-B14F-4D97-AF65-F5344CB8AC3E}">
        <p14:creationId xmlns:p14="http://schemas.microsoft.com/office/powerpoint/2010/main" val="235274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552349" y="392225"/>
            <a:ext cx="11512271" cy="4462760"/>
          </a:xfrm>
          <a:prstGeom prst="rect">
            <a:avLst/>
          </a:prstGeom>
          <a:noFill/>
        </p:spPr>
        <p:txBody>
          <a:bodyPr wrap="square" rtlCol="0">
            <a:spAutoFit/>
          </a:bodyPr>
          <a:lstStyle/>
          <a:p>
            <a:pPr algn="l"/>
            <a:r>
              <a:rPr lang="en-GB" sz="4800" b="1" i="0" dirty="0">
                <a:effectLst/>
                <a:latin typeface="Corbel" panose="020B0503020204020204" pitchFamily="34" charset="0"/>
              </a:rPr>
              <a:t>Reading Skills</a:t>
            </a:r>
          </a:p>
          <a:p>
            <a:pPr algn="l"/>
            <a:endParaRPr lang="en-GB" sz="1000" b="1" dirty="0">
              <a:latin typeface="Corbel" panose="020B0503020204020204" pitchFamily="34" charset="0"/>
            </a:endParaRPr>
          </a:p>
          <a:p>
            <a:pPr algn="l"/>
            <a:endParaRPr lang="en-GB" sz="1000" b="1" i="0" dirty="0">
              <a:effectLst/>
              <a:latin typeface="GDS Transport"/>
            </a:endParaRPr>
          </a:p>
          <a:p>
            <a:pPr algn="l">
              <a:buFont typeface="Arial" panose="020B0604020202020204" pitchFamily="34" charset="0"/>
              <a:buChar char="•"/>
            </a:pPr>
            <a:r>
              <a:rPr lang="en-GB" sz="3200" dirty="0">
                <a:latin typeface="GDS Transport"/>
              </a:rPr>
              <a:t> </a:t>
            </a:r>
            <a:r>
              <a:rPr lang="en-GB" sz="3600" b="1" dirty="0">
                <a:latin typeface="GDS Transport"/>
              </a:rPr>
              <a:t>Decode</a:t>
            </a:r>
            <a:r>
              <a:rPr lang="en-GB" sz="3600" dirty="0">
                <a:latin typeface="GDS Transport"/>
              </a:rPr>
              <a:t> words they are having difficulty with.</a:t>
            </a:r>
          </a:p>
          <a:p>
            <a:pPr algn="l">
              <a:buFont typeface="Arial" panose="020B0604020202020204" pitchFamily="34" charset="0"/>
              <a:buChar char="•"/>
            </a:pPr>
            <a:r>
              <a:rPr lang="en-GB" sz="3600" dirty="0">
                <a:latin typeface="GDS Transport"/>
              </a:rPr>
              <a:t> </a:t>
            </a:r>
            <a:r>
              <a:rPr lang="en-GB" sz="3600" b="1" dirty="0">
                <a:latin typeface="GDS Transport"/>
              </a:rPr>
              <a:t>Work out </a:t>
            </a:r>
            <a:r>
              <a:rPr lang="en-GB" sz="3600" dirty="0">
                <a:latin typeface="GDS Transport"/>
              </a:rPr>
              <a:t>the meaning of unfamiliar words.</a:t>
            </a:r>
          </a:p>
          <a:p>
            <a:pPr>
              <a:buFont typeface="Arial" panose="020B0604020202020204" pitchFamily="34" charset="0"/>
              <a:buChar char="•"/>
            </a:pPr>
            <a:r>
              <a:rPr lang="en-GB" sz="3600" dirty="0">
                <a:latin typeface="GDS Transport"/>
              </a:rPr>
              <a:t> </a:t>
            </a:r>
            <a:r>
              <a:rPr lang="en-GB" sz="3600" b="1" dirty="0">
                <a:latin typeface="GDS Transport"/>
              </a:rPr>
              <a:t>Check</a:t>
            </a:r>
            <a:r>
              <a:rPr lang="en-GB" sz="3600" dirty="0">
                <a:latin typeface="GDS Transport"/>
              </a:rPr>
              <a:t> they have understood what they have read. </a:t>
            </a:r>
          </a:p>
          <a:p>
            <a:pPr>
              <a:buFont typeface="Arial" panose="020B0604020202020204" pitchFamily="34" charset="0"/>
              <a:buChar char="•"/>
            </a:pPr>
            <a:r>
              <a:rPr lang="en-GB" sz="3600" dirty="0">
                <a:latin typeface="GDS Transport"/>
              </a:rPr>
              <a:t> </a:t>
            </a:r>
            <a:r>
              <a:rPr lang="en-GB" sz="3600" b="1" dirty="0">
                <a:latin typeface="GDS Transport"/>
              </a:rPr>
              <a:t>Predict </a:t>
            </a:r>
            <a:r>
              <a:rPr lang="en-GB" sz="3600" dirty="0">
                <a:latin typeface="GDS Transport"/>
              </a:rPr>
              <a:t>what will happen. </a:t>
            </a:r>
          </a:p>
          <a:p>
            <a:pPr>
              <a:buFont typeface="Arial" panose="020B0604020202020204" pitchFamily="34" charset="0"/>
              <a:buChar char="•"/>
            </a:pPr>
            <a:r>
              <a:rPr lang="en-GB" sz="3600" dirty="0">
                <a:latin typeface="GDS Transport"/>
              </a:rPr>
              <a:t> </a:t>
            </a:r>
            <a:r>
              <a:rPr lang="en-GB" sz="3600" b="1" dirty="0">
                <a:latin typeface="GDS Transport"/>
              </a:rPr>
              <a:t>Summarise</a:t>
            </a:r>
            <a:r>
              <a:rPr lang="en-GB" sz="3600" dirty="0">
                <a:latin typeface="GDS Transport"/>
              </a:rPr>
              <a:t> what their reading was about.</a:t>
            </a:r>
          </a:p>
          <a:p>
            <a:pPr>
              <a:buFont typeface="Arial" panose="020B0604020202020204" pitchFamily="34" charset="0"/>
              <a:buChar char="•"/>
            </a:pPr>
            <a:r>
              <a:rPr lang="en-GB" sz="3600" dirty="0">
                <a:latin typeface="GDS Transport"/>
              </a:rPr>
              <a:t> </a:t>
            </a:r>
            <a:r>
              <a:rPr lang="en-GB" sz="3600" b="1" dirty="0">
                <a:latin typeface="GDS Transport"/>
              </a:rPr>
              <a:t>Discuss</a:t>
            </a:r>
            <a:r>
              <a:rPr lang="en-GB" sz="3600" dirty="0">
                <a:latin typeface="GDS Transport"/>
              </a:rPr>
              <a:t> particular words chosen by the author. </a:t>
            </a:r>
            <a:endParaRPr lang="en-GB" sz="3600" dirty="0">
              <a:latin typeface="Corbel" panose="020B0503020204020204" pitchFamily="34" charset="0"/>
            </a:endParaRPr>
          </a:p>
        </p:txBody>
      </p:sp>
    </p:spTree>
    <p:extLst>
      <p:ext uri="{BB962C8B-B14F-4D97-AF65-F5344CB8AC3E}">
        <p14:creationId xmlns:p14="http://schemas.microsoft.com/office/powerpoint/2010/main" val="336383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552349" y="392225"/>
            <a:ext cx="11512271" cy="6001643"/>
          </a:xfrm>
          <a:prstGeom prst="rect">
            <a:avLst/>
          </a:prstGeom>
          <a:noFill/>
        </p:spPr>
        <p:txBody>
          <a:bodyPr wrap="square" rtlCol="0">
            <a:spAutoFit/>
          </a:bodyPr>
          <a:lstStyle/>
          <a:p>
            <a:pPr algn="l"/>
            <a:r>
              <a:rPr lang="en-GB" sz="4800" b="1" i="0" dirty="0">
                <a:effectLst/>
                <a:latin typeface="Corbel" panose="020B0503020204020204" pitchFamily="34" charset="0"/>
              </a:rPr>
              <a:t>Reading at Home</a:t>
            </a:r>
          </a:p>
          <a:p>
            <a:pPr algn="l"/>
            <a:endParaRPr lang="en-GB" sz="1000" b="1" dirty="0">
              <a:latin typeface="Corbel" panose="020B0503020204020204" pitchFamily="34" charset="0"/>
            </a:endParaRPr>
          </a:p>
          <a:p>
            <a:pPr algn="l"/>
            <a:endParaRPr lang="en-GB" sz="4000" b="1" i="0" dirty="0">
              <a:effectLst/>
              <a:latin typeface="GDS Transport"/>
            </a:endParaRPr>
          </a:p>
          <a:p>
            <a:pPr algn="l"/>
            <a:r>
              <a:rPr lang="en-GB" sz="4000" b="1" i="0" dirty="0">
                <a:effectLst/>
                <a:latin typeface="GDS Transport"/>
              </a:rPr>
              <a:t>Read AT LEAST five times a week to an adult. </a:t>
            </a:r>
          </a:p>
          <a:p>
            <a:pPr algn="l"/>
            <a:endParaRPr lang="en-GB" sz="4000" b="1" i="0" dirty="0">
              <a:effectLst/>
              <a:latin typeface="GDS Transport"/>
            </a:endParaRPr>
          </a:p>
          <a:p>
            <a:pPr algn="l"/>
            <a:r>
              <a:rPr lang="en-GB" sz="4000" b="1" i="0" dirty="0">
                <a:effectLst/>
                <a:latin typeface="GDS Transport"/>
              </a:rPr>
              <a:t>Reading Records due each Friday. </a:t>
            </a:r>
          </a:p>
          <a:p>
            <a:pPr algn="l"/>
            <a:endParaRPr lang="en-GB" sz="4000" b="1" i="0" dirty="0">
              <a:effectLst/>
              <a:latin typeface="GDS Transport"/>
            </a:endParaRPr>
          </a:p>
          <a:p>
            <a:pPr algn="l"/>
            <a:r>
              <a:rPr lang="en-GB" sz="4000" b="1" i="0" dirty="0">
                <a:effectLst/>
                <a:latin typeface="GDS Transport"/>
              </a:rPr>
              <a:t>Personal reading books chosen and changed in school</a:t>
            </a:r>
            <a:r>
              <a:rPr lang="en-GB" sz="3200" b="1" i="0" dirty="0">
                <a:effectLst/>
                <a:latin typeface="GDS Transport"/>
              </a:rPr>
              <a:t>.</a:t>
            </a:r>
          </a:p>
          <a:p>
            <a:pPr algn="l"/>
            <a:endParaRPr lang="en-GB" sz="1000" b="1" i="0" dirty="0">
              <a:effectLst/>
              <a:latin typeface="GDS Transport"/>
            </a:endParaRPr>
          </a:p>
          <a:p>
            <a:pPr algn="l">
              <a:buFont typeface="Arial" panose="020B0604020202020204" pitchFamily="34" charset="0"/>
              <a:buChar char="•"/>
            </a:pPr>
            <a:endParaRPr lang="en-GB" sz="3600" dirty="0">
              <a:latin typeface="Corbel" panose="020B0503020204020204" pitchFamily="34" charset="0"/>
            </a:endParaRPr>
          </a:p>
        </p:txBody>
      </p:sp>
    </p:spTree>
    <p:extLst>
      <p:ext uri="{BB962C8B-B14F-4D97-AF65-F5344CB8AC3E}">
        <p14:creationId xmlns:p14="http://schemas.microsoft.com/office/powerpoint/2010/main" val="335890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552350" y="392225"/>
            <a:ext cx="11457680" cy="5632311"/>
          </a:xfrm>
          <a:prstGeom prst="rect">
            <a:avLst/>
          </a:prstGeom>
          <a:noFill/>
        </p:spPr>
        <p:txBody>
          <a:bodyPr wrap="square" rtlCol="0">
            <a:spAutoFit/>
          </a:bodyPr>
          <a:lstStyle/>
          <a:p>
            <a:pPr algn="l"/>
            <a:r>
              <a:rPr lang="en-GB" sz="4800" b="1" i="0" dirty="0">
                <a:effectLst/>
                <a:latin typeface="Corbel" panose="020B0503020204020204" pitchFamily="34" charset="0"/>
              </a:rPr>
              <a:t>Reading at Home</a:t>
            </a:r>
          </a:p>
          <a:p>
            <a:pPr algn="l"/>
            <a:endParaRPr lang="en-GB" sz="1000" b="1" dirty="0">
              <a:latin typeface="Corbel" panose="020B0503020204020204" pitchFamily="34" charset="0"/>
            </a:endParaRPr>
          </a:p>
          <a:p>
            <a:pPr algn="l"/>
            <a:r>
              <a:rPr lang="en-GB" sz="3600" b="1" dirty="0">
                <a:latin typeface="GDS Transport"/>
              </a:rPr>
              <a:t>Enjoy Reading!</a:t>
            </a:r>
          </a:p>
          <a:p>
            <a:pPr algn="l"/>
            <a:endParaRPr lang="en-GB" sz="2800" b="0" i="0" dirty="0">
              <a:effectLst/>
              <a:latin typeface="GDS Transport"/>
            </a:endParaRPr>
          </a:p>
          <a:p>
            <a:pPr algn="l">
              <a:buFont typeface="Arial" panose="020B0604020202020204" pitchFamily="34" charset="0"/>
              <a:buChar char="•"/>
            </a:pPr>
            <a:r>
              <a:rPr lang="en-GB" sz="2800" dirty="0">
                <a:latin typeface="GDS Transport"/>
              </a:rPr>
              <a:t> </a:t>
            </a:r>
            <a:r>
              <a:rPr lang="en-GB" sz="3400" dirty="0">
                <a:latin typeface="GDS Transport"/>
              </a:rPr>
              <a:t>Read to self – daily for pleasure.</a:t>
            </a:r>
          </a:p>
          <a:p>
            <a:pPr algn="l">
              <a:buFont typeface="Arial" panose="020B0604020202020204" pitchFamily="34" charset="0"/>
              <a:buChar char="•"/>
            </a:pPr>
            <a:r>
              <a:rPr lang="en-GB" sz="3400" dirty="0">
                <a:latin typeface="GDS Transport"/>
              </a:rPr>
              <a:t> Read in different places/a special place.</a:t>
            </a:r>
          </a:p>
          <a:p>
            <a:pPr algn="l">
              <a:buFont typeface="Arial" panose="020B0604020202020204" pitchFamily="34" charset="0"/>
              <a:buChar char="•"/>
            </a:pPr>
            <a:r>
              <a:rPr lang="en-GB" sz="3400" b="0" i="0" dirty="0">
                <a:effectLst/>
                <a:latin typeface="GDS Transport"/>
              </a:rPr>
              <a:t> Read a wide range of poetry, plays, fiction, non-fiction, graphic novels, websites, different genre, textbooks, newspapers.</a:t>
            </a:r>
          </a:p>
          <a:p>
            <a:pPr algn="l">
              <a:buFont typeface="Arial" panose="020B0604020202020204" pitchFamily="34" charset="0"/>
              <a:buChar char="•"/>
            </a:pPr>
            <a:r>
              <a:rPr lang="en-GB" sz="3400" dirty="0">
                <a:latin typeface="GDS Transport"/>
              </a:rPr>
              <a:t> Have opinions about books and authors.</a:t>
            </a:r>
          </a:p>
          <a:p>
            <a:pPr algn="l">
              <a:buFont typeface="Arial" panose="020B0604020202020204" pitchFamily="34" charset="0"/>
              <a:buChar char="•"/>
            </a:pPr>
            <a:r>
              <a:rPr lang="en-GB" sz="3400" b="0" i="0" dirty="0">
                <a:effectLst/>
                <a:latin typeface="GDS Transport"/>
              </a:rPr>
              <a:t> Read about topics in the news and discuss them.</a:t>
            </a:r>
          </a:p>
          <a:p>
            <a:pPr algn="l">
              <a:buFont typeface="Arial" panose="020B0604020202020204" pitchFamily="34" charset="0"/>
              <a:buChar char="•"/>
            </a:pPr>
            <a:r>
              <a:rPr lang="en-GB" sz="3400" dirty="0">
                <a:latin typeface="GDS Transport"/>
              </a:rPr>
              <a:t> Adults as</a:t>
            </a:r>
            <a:r>
              <a:rPr lang="en-GB" sz="3400" b="0" i="0" dirty="0">
                <a:effectLst/>
                <a:latin typeface="GDS Transport"/>
              </a:rPr>
              <a:t> a role model for reading.</a:t>
            </a:r>
            <a:endParaRPr lang="en-GB" sz="3400" b="1" i="0" dirty="0">
              <a:effectLst/>
              <a:latin typeface="Corbel" panose="020B0503020204020204" pitchFamily="34" charset="0"/>
            </a:endParaRPr>
          </a:p>
        </p:txBody>
      </p:sp>
    </p:spTree>
    <p:extLst>
      <p:ext uri="{BB962C8B-B14F-4D97-AF65-F5344CB8AC3E}">
        <p14:creationId xmlns:p14="http://schemas.microsoft.com/office/powerpoint/2010/main" val="79272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552350" y="392225"/>
            <a:ext cx="11457680" cy="5109091"/>
          </a:xfrm>
          <a:prstGeom prst="rect">
            <a:avLst/>
          </a:prstGeom>
          <a:noFill/>
        </p:spPr>
        <p:txBody>
          <a:bodyPr wrap="square" rtlCol="0">
            <a:spAutoFit/>
          </a:bodyPr>
          <a:lstStyle/>
          <a:p>
            <a:pPr algn="l"/>
            <a:r>
              <a:rPr lang="en-GB" sz="4800" b="1" i="0" dirty="0">
                <a:effectLst/>
                <a:latin typeface="Corbel" panose="020B0503020204020204" pitchFamily="34" charset="0"/>
              </a:rPr>
              <a:t>Reading at Home</a:t>
            </a:r>
          </a:p>
          <a:p>
            <a:pPr algn="l"/>
            <a:endParaRPr lang="en-GB" sz="1000" b="1" dirty="0">
              <a:latin typeface="Corbel" panose="020B0503020204020204" pitchFamily="34" charset="0"/>
            </a:endParaRPr>
          </a:p>
          <a:p>
            <a:pPr algn="l"/>
            <a:r>
              <a:rPr lang="en-GB" sz="3600" b="1" dirty="0">
                <a:latin typeface="GDS Transport"/>
              </a:rPr>
              <a:t>Useful Ideas</a:t>
            </a:r>
          </a:p>
          <a:p>
            <a:pPr algn="l"/>
            <a:endParaRPr lang="en-GB" sz="2800" b="0" i="0" dirty="0">
              <a:effectLst/>
              <a:latin typeface="GDS Transport"/>
            </a:endParaRPr>
          </a:p>
          <a:p>
            <a:pPr algn="l">
              <a:buFont typeface="Arial" panose="020B0604020202020204" pitchFamily="34" charset="0"/>
              <a:buChar char="•"/>
            </a:pPr>
            <a:r>
              <a:rPr lang="en-GB" sz="2800" dirty="0">
                <a:latin typeface="GDS Transport"/>
              </a:rPr>
              <a:t> </a:t>
            </a:r>
            <a:r>
              <a:rPr lang="en-GB" sz="3400" dirty="0">
                <a:latin typeface="GDS Transport"/>
              </a:rPr>
              <a:t>The Library – it’s free!</a:t>
            </a:r>
          </a:p>
          <a:p>
            <a:pPr algn="l">
              <a:buFont typeface="Arial" panose="020B0604020202020204" pitchFamily="34" charset="0"/>
              <a:buChar char="•"/>
            </a:pPr>
            <a:r>
              <a:rPr lang="en-GB" sz="3400" dirty="0">
                <a:latin typeface="GDS Transport"/>
              </a:rPr>
              <a:t> Centre for Literacy in Primary Education (CLPE) </a:t>
            </a:r>
            <a:r>
              <a:rPr lang="en-GB" sz="3400" dirty="0" err="1">
                <a:latin typeface="GDS Transport"/>
              </a:rPr>
              <a:t>Corebooks</a:t>
            </a:r>
            <a:endParaRPr lang="en-GB" sz="3400" dirty="0">
              <a:latin typeface="GDS Transport"/>
            </a:endParaRPr>
          </a:p>
          <a:p>
            <a:pPr algn="l">
              <a:buFont typeface="Arial" panose="020B0604020202020204" pitchFamily="34" charset="0"/>
              <a:buChar char="•"/>
            </a:pPr>
            <a:r>
              <a:rPr lang="en-GB" sz="3400" b="1" i="0" dirty="0">
                <a:effectLst/>
                <a:latin typeface="GDS Transport"/>
              </a:rPr>
              <a:t> </a:t>
            </a:r>
            <a:r>
              <a:rPr lang="en-GB" sz="3400" i="0" dirty="0">
                <a:effectLst/>
                <a:latin typeface="GDS Transport"/>
              </a:rPr>
              <a:t>Waterstone’s Children’s Book Prize</a:t>
            </a:r>
          </a:p>
          <a:p>
            <a:pPr algn="l">
              <a:buFont typeface="Arial" panose="020B0604020202020204" pitchFamily="34" charset="0"/>
              <a:buChar char="•"/>
            </a:pPr>
            <a:r>
              <a:rPr lang="en-GB" sz="3400" dirty="0">
                <a:latin typeface="GDS Transport"/>
              </a:rPr>
              <a:t> Shops: Waterstone’s, WHS Smith, The Works, Asda</a:t>
            </a:r>
            <a:endParaRPr lang="en-GB" sz="3400" i="0" dirty="0">
              <a:effectLst/>
              <a:latin typeface="GDS Transport"/>
            </a:endParaRPr>
          </a:p>
          <a:p>
            <a:pPr algn="l">
              <a:buFont typeface="Arial" panose="020B0604020202020204" pitchFamily="34" charset="0"/>
              <a:buChar char="•"/>
            </a:pPr>
            <a:r>
              <a:rPr lang="en-GB" sz="3400" dirty="0">
                <a:latin typeface="GDS Transport"/>
              </a:rPr>
              <a:t> BBC Bitesize</a:t>
            </a:r>
          </a:p>
          <a:p>
            <a:pPr algn="l">
              <a:buFont typeface="Arial" panose="020B0604020202020204" pitchFamily="34" charset="0"/>
              <a:buChar char="•"/>
            </a:pPr>
            <a:r>
              <a:rPr lang="en-GB" sz="3400" dirty="0">
                <a:latin typeface="GDS Transport"/>
              </a:rPr>
              <a:t> </a:t>
            </a:r>
            <a:r>
              <a:rPr lang="en-GB" sz="3400" i="0" dirty="0">
                <a:effectLst/>
                <a:latin typeface="GDS Transport"/>
              </a:rPr>
              <a:t>First News</a:t>
            </a:r>
            <a:r>
              <a:rPr lang="en-GB" sz="3400" dirty="0">
                <a:latin typeface="GDS Transport"/>
              </a:rPr>
              <a:t> and The Week Junior</a:t>
            </a:r>
            <a:endParaRPr lang="en-GB" sz="3400" i="0" dirty="0">
              <a:effectLst/>
              <a:latin typeface="Corbel" panose="020B0503020204020204" pitchFamily="34" charset="0"/>
            </a:endParaRPr>
          </a:p>
        </p:txBody>
      </p:sp>
    </p:spTree>
    <p:extLst>
      <p:ext uri="{BB962C8B-B14F-4D97-AF65-F5344CB8AC3E}">
        <p14:creationId xmlns:p14="http://schemas.microsoft.com/office/powerpoint/2010/main" val="82694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326217" y="392225"/>
            <a:ext cx="11539566" cy="43704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Writing At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GDS Transport"/>
                <a:ea typeface="+mn-ea"/>
                <a:cs typeface="+mn-cs"/>
              </a:rPr>
              <a:t> </a:t>
            </a:r>
            <a:endParaRPr kumimoji="0" lang="en-GB" sz="3200" b="0" i="0" u="none" strike="noStrike" kern="1200" cap="none" spc="0" normalizeH="0" baseline="0" noProof="0" dirty="0">
              <a:ln>
                <a:noFill/>
              </a:ln>
              <a:solidFill>
                <a:prstClr val="white"/>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white"/>
                </a:solidFill>
                <a:effectLst/>
                <a:uLnTx/>
                <a:uFillTx/>
                <a:ea typeface="+mn-ea"/>
                <a:cs typeface="+mn-cs"/>
              </a:rPr>
              <a:t> </a:t>
            </a:r>
            <a:r>
              <a:rPr kumimoji="0" lang="en-GB" sz="3200" b="1" i="0" u="none" strike="noStrike" kern="1200" cap="none" spc="0" normalizeH="0" baseline="0" noProof="0" dirty="0" err="1">
                <a:ln>
                  <a:noFill/>
                </a:ln>
                <a:effectLst/>
                <a:uLnTx/>
                <a:uFillTx/>
                <a:ea typeface="+mn-ea"/>
                <a:cs typeface="+mn-cs"/>
              </a:rPr>
              <a:t>Malamander</a:t>
            </a:r>
            <a:r>
              <a:rPr kumimoji="0" lang="en-GB" sz="3200" b="1" i="0" u="none" strike="noStrike" kern="1200" cap="none" spc="0" normalizeH="0" baseline="0" noProof="0" dirty="0">
                <a:ln>
                  <a:noFill/>
                </a:ln>
                <a:effectLst/>
                <a:uLnTx/>
                <a:uFillTx/>
                <a:ea typeface="+mn-ea"/>
                <a:cs typeface="+mn-cs"/>
              </a:rPr>
              <a:t>: </a:t>
            </a:r>
            <a:r>
              <a:rPr lang="en-GB" sz="3200" b="0" i="0" dirty="0">
                <a:effectLst/>
              </a:rPr>
              <a:t>narrative, persuasive leaflet, report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u="none" strike="noStrike" kern="1200" cap="none" spc="0" normalizeH="0" baseline="0" noProof="0" dirty="0">
                <a:ln>
                  <a:noFill/>
                </a:ln>
                <a:uLnTx/>
                <a:uFillTx/>
                <a:ea typeface="+mn-ea"/>
                <a:cs typeface="+mn-cs"/>
              </a:rPr>
              <a:t> </a:t>
            </a:r>
            <a:r>
              <a:rPr kumimoji="0" lang="en-GB" sz="3200" b="1" u="none" strike="noStrike" kern="1200" cap="none" spc="0" normalizeH="0" baseline="0" noProof="0" dirty="0">
                <a:ln>
                  <a:noFill/>
                </a:ln>
                <a:uLnTx/>
                <a:uFillTx/>
                <a:ea typeface="+mn-ea"/>
                <a:cs typeface="+mn-cs"/>
              </a:rPr>
              <a:t>House With Chicken Legs: </a:t>
            </a:r>
            <a:r>
              <a:rPr kumimoji="0" lang="en-GB" sz="3200" u="none" strike="noStrike" kern="1200" cap="none" spc="0" normalizeH="0" baseline="0" noProof="0" dirty="0">
                <a:ln>
                  <a:noFill/>
                </a:ln>
                <a:uLnTx/>
                <a:uFillTx/>
                <a:ea typeface="+mn-ea"/>
                <a:cs typeface="+mn-cs"/>
              </a:rPr>
              <a:t>persuasive</a:t>
            </a:r>
            <a:r>
              <a:rPr kumimoji="0" lang="en-GB" sz="3200" b="1" u="none" strike="noStrike" kern="1200" cap="none" spc="0" normalizeH="0" baseline="0" noProof="0" dirty="0">
                <a:ln>
                  <a:noFill/>
                </a:ln>
                <a:uLnTx/>
                <a:uFillTx/>
                <a:ea typeface="+mn-ea"/>
                <a:cs typeface="+mn-cs"/>
              </a:rPr>
              <a:t> </a:t>
            </a:r>
            <a:r>
              <a:rPr kumimoji="0" lang="en-GB" sz="3200" u="none" strike="noStrike" kern="1200" cap="none" spc="0" normalizeH="0" baseline="0" noProof="0" dirty="0">
                <a:ln>
                  <a:noFill/>
                </a:ln>
                <a:uLnTx/>
                <a:uFillTx/>
                <a:ea typeface="+mn-ea"/>
                <a:cs typeface="+mn-cs"/>
              </a:rPr>
              <a:t>s</a:t>
            </a:r>
            <a:r>
              <a:rPr lang="en-GB" sz="3200" b="0" i="0" dirty="0" err="1">
                <a:effectLst/>
              </a:rPr>
              <a:t>peech</a:t>
            </a:r>
            <a:r>
              <a:rPr lang="en-GB" sz="3200" b="0" i="0" dirty="0">
                <a:effectLst/>
              </a:rPr>
              <a:t>, explanation, balanced argument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u="none" strike="noStrike" kern="1200" cap="none" spc="0" normalizeH="0" baseline="0" noProof="0" dirty="0">
                <a:ln>
                  <a:noFill/>
                </a:ln>
                <a:uLnTx/>
                <a:uFillTx/>
                <a:ea typeface="+mn-ea"/>
                <a:cs typeface="+mn-cs"/>
              </a:rPr>
              <a:t> </a:t>
            </a:r>
            <a:r>
              <a:rPr kumimoji="0" lang="en-GB" sz="3200" b="1" u="none" strike="noStrike" kern="1200" cap="none" spc="0" normalizeH="0" baseline="0" noProof="0" dirty="0">
                <a:ln>
                  <a:noFill/>
                </a:ln>
                <a:uLnTx/>
                <a:uFillTx/>
                <a:ea typeface="+mn-ea"/>
                <a:cs typeface="+mn-cs"/>
              </a:rPr>
              <a:t>Wonder: </a:t>
            </a:r>
            <a:r>
              <a:rPr lang="en-GB" sz="3200" b="0" i="0" dirty="0">
                <a:effectLst/>
              </a:rPr>
              <a:t>biography, balanced argument, description, diary entry, book review</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u="none" strike="noStrike" kern="1200" cap="none" spc="0" normalizeH="0" baseline="0" noProof="0" dirty="0">
                <a:ln>
                  <a:noFill/>
                </a:ln>
                <a:uLnTx/>
                <a:uFillTx/>
                <a:ea typeface="+mn-ea"/>
                <a:cs typeface="+mn-cs"/>
              </a:rPr>
              <a:t> </a:t>
            </a:r>
            <a:r>
              <a:rPr kumimoji="0" lang="en-GB" sz="3200" b="1" u="none" strike="noStrike" kern="1200" cap="none" spc="0" normalizeH="0" baseline="0" noProof="0" dirty="0">
                <a:ln>
                  <a:noFill/>
                </a:ln>
                <a:uLnTx/>
                <a:uFillTx/>
                <a:ea typeface="+mn-ea"/>
                <a:cs typeface="+mn-cs"/>
              </a:rPr>
              <a:t>Boy at the Back of the Class: </a:t>
            </a:r>
            <a:r>
              <a:rPr lang="en-GB" sz="3200" b="0" i="0" dirty="0">
                <a:effectLst/>
              </a:rPr>
              <a:t>recount, poetry, persuasive letter</a:t>
            </a:r>
            <a:r>
              <a:rPr kumimoji="0" lang="en-GB" sz="3200" u="none" strike="noStrike" kern="1200" cap="none" spc="0" normalizeH="0" baseline="0" noProof="0" dirty="0">
                <a:ln>
                  <a:noFill/>
                </a:ln>
                <a:uLnTx/>
                <a:uFillTx/>
                <a:ea typeface="+mn-ea"/>
                <a:cs typeface="+mn-cs"/>
              </a:rPr>
              <a:t> </a:t>
            </a:r>
          </a:p>
        </p:txBody>
      </p:sp>
    </p:spTree>
    <p:extLst>
      <p:ext uri="{BB962C8B-B14F-4D97-AF65-F5344CB8AC3E}">
        <p14:creationId xmlns:p14="http://schemas.microsoft.com/office/powerpoint/2010/main" val="282785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326217" y="392225"/>
            <a:ext cx="11539566" cy="51090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Writing At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GDS Transport"/>
                <a:ea typeface="+mn-ea"/>
                <a:cs typeface="+mn-cs"/>
              </a:rPr>
              <a:t>Also taught weekly…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white"/>
                </a:solidFill>
                <a:effectLst/>
                <a:uLnTx/>
                <a:uFillTx/>
                <a:ea typeface="+mn-ea"/>
                <a:cs typeface="+mn-cs"/>
              </a:rPr>
              <a:t> </a:t>
            </a:r>
            <a:r>
              <a:rPr lang="en-GB" sz="4000" dirty="0">
                <a:solidFill>
                  <a:prstClr val="white"/>
                </a:solidFill>
              </a:rPr>
              <a:t>Grammar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000" dirty="0">
                <a:solidFill>
                  <a:prstClr val="white"/>
                </a:solidFill>
              </a:rPr>
              <a:t> Punctuation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000" dirty="0">
                <a:solidFill>
                  <a:prstClr val="white"/>
                </a:solidFill>
              </a:rPr>
              <a:t> Handwriting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000" dirty="0">
                <a:solidFill>
                  <a:prstClr val="white"/>
                </a:solidFill>
              </a:rPr>
              <a:t> Spelling</a:t>
            </a:r>
            <a:endParaRPr kumimoji="0" lang="en-GB" sz="4000" b="0" i="0" u="none" strike="noStrike" kern="1200" cap="none" spc="0" normalizeH="0" baseline="0" noProof="0" dirty="0">
              <a:ln>
                <a:noFill/>
              </a:ln>
              <a:solidFill>
                <a:prstClr val="white"/>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26838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326216" y="392225"/>
            <a:ext cx="11588279" cy="4801314"/>
          </a:xfrm>
          <a:prstGeom prst="rect">
            <a:avLst/>
          </a:prstGeom>
          <a:noFill/>
        </p:spPr>
        <p:txBody>
          <a:bodyPr wrap="square" rtlCol="0">
            <a:spAutoFit/>
          </a:bodyPr>
          <a:lstStyle/>
          <a:p>
            <a:pPr algn="l"/>
            <a:r>
              <a:rPr lang="en-GB" sz="4800" b="1" i="0" dirty="0">
                <a:effectLst/>
                <a:latin typeface="Corbel" panose="020B0503020204020204" pitchFamily="34" charset="0"/>
              </a:rPr>
              <a:t>Writing At Home</a:t>
            </a:r>
          </a:p>
          <a:p>
            <a:pPr algn="l"/>
            <a:endParaRPr lang="en-GB" sz="1000" b="1" dirty="0">
              <a:latin typeface="Corbel" panose="020B0503020204020204" pitchFamily="34" charset="0"/>
            </a:endParaRPr>
          </a:p>
          <a:p>
            <a:pPr algn="l"/>
            <a:r>
              <a:rPr lang="en-GB" sz="2800" dirty="0">
                <a:latin typeface="GDS Transport"/>
              </a:rPr>
              <a:t> </a:t>
            </a:r>
          </a:p>
          <a:p>
            <a:pPr algn="l">
              <a:buFont typeface="Arial" panose="020B0604020202020204" pitchFamily="34" charset="0"/>
              <a:buChar char="•"/>
            </a:pPr>
            <a:r>
              <a:rPr lang="en-GB" sz="3200" dirty="0"/>
              <a:t> </a:t>
            </a:r>
            <a:r>
              <a:rPr lang="en-GB" sz="4400" dirty="0"/>
              <a:t>Y3/4 Spellings</a:t>
            </a:r>
          </a:p>
          <a:p>
            <a:pPr algn="l">
              <a:buFont typeface="Arial" panose="020B0604020202020204" pitchFamily="34" charset="0"/>
              <a:buChar char="•"/>
            </a:pPr>
            <a:r>
              <a:rPr lang="en-GB" sz="4400" dirty="0"/>
              <a:t> Y5/6 Spellings</a:t>
            </a:r>
          </a:p>
          <a:p>
            <a:pPr algn="l">
              <a:buFont typeface="Arial" panose="020B0604020202020204" pitchFamily="34" charset="0"/>
              <a:buChar char="•"/>
            </a:pPr>
            <a:r>
              <a:rPr lang="en-GB" sz="4400" dirty="0"/>
              <a:t> Weekly homework sheets (linked to spelling)</a:t>
            </a:r>
          </a:p>
          <a:p>
            <a:pPr algn="l">
              <a:buFont typeface="Arial" panose="020B0604020202020204" pitchFamily="34" charset="0"/>
              <a:buChar char="•"/>
            </a:pPr>
            <a:r>
              <a:rPr lang="en-GB" sz="4400" dirty="0"/>
              <a:t> Writing for fun – diaries, competitions, stories, playscripts, explanation texts, blogs, websites…</a:t>
            </a:r>
          </a:p>
        </p:txBody>
      </p:sp>
    </p:spTree>
    <p:extLst>
      <p:ext uri="{BB962C8B-B14F-4D97-AF65-F5344CB8AC3E}">
        <p14:creationId xmlns:p14="http://schemas.microsoft.com/office/powerpoint/2010/main" val="161933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593889" y="505122"/>
            <a:ext cx="11598111" cy="5293757"/>
          </a:xfrm>
          <a:prstGeom prst="rect">
            <a:avLst/>
          </a:prstGeom>
          <a:noFill/>
        </p:spPr>
        <p:txBody>
          <a:bodyPr wrap="square" rtlCol="0">
            <a:spAutoFit/>
          </a:bodyPr>
          <a:lstStyle/>
          <a:p>
            <a:pPr algn="l"/>
            <a:r>
              <a:rPr lang="en-GB" sz="4800" b="1" i="0" dirty="0">
                <a:effectLst/>
                <a:latin typeface="Corbel" panose="020B0503020204020204" pitchFamily="34" charset="0"/>
              </a:rPr>
              <a:t>Maths in Y5</a:t>
            </a:r>
          </a:p>
          <a:p>
            <a:pPr algn="l"/>
            <a:endParaRPr lang="en-GB" sz="1000" b="1" dirty="0">
              <a:latin typeface="Corbel" panose="020B0503020204020204" pitchFamily="34" charset="0"/>
            </a:endParaRPr>
          </a:p>
          <a:p>
            <a:pPr algn="l"/>
            <a:endParaRPr lang="en-GB" sz="2800" b="0" i="0" dirty="0">
              <a:effectLst/>
              <a:latin typeface="GDS Transport"/>
            </a:endParaRPr>
          </a:p>
          <a:p>
            <a:pPr marL="571500" indent="-571500" algn="l">
              <a:buFont typeface="Arial" panose="020B0604020202020204" pitchFamily="34" charset="0"/>
              <a:buChar char="•"/>
            </a:pPr>
            <a:r>
              <a:rPr lang="en-GB" sz="3600" b="1" i="0" dirty="0">
                <a:effectLst/>
              </a:rPr>
              <a:t>Number: </a:t>
            </a:r>
            <a:r>
              <a:rPr lang="en-GB" sz="3600" b="0" i="0" dirty="0">
                <a:effectLst/>
              </a:rPr>
              <a:t>Place Value, Addition &amp; Subtraction, Multiplication &amp; Division, Fractions, Decimals &amp; Percentages</a:t>
            </a:r>
          </a:p>
          <a:p>
            <a:pPr marL="571500" indent="-571500" algn="l">
              <a:buFont typeface="Arial" panose="020B0604020202020204" pitchFamily="34" charset="0"/>
              <a:buChar char="•"/>
            </a:pPr>
            <a:r>
              <a:rPr lang="en-GB" sz="3600" b="1" i="0" dirty="0">
                <a:effectLst/>
              </a:rPr>
              <a:t>Statistics </a:t>
            </a:r>
          </a:p>
          <a:p>
            <a:pPr marL="571500" indent="-571500" algn="l">
              <a:buFont typeface="Arial" panose="020B0604020202020204" pitchFamily="34" charset="0"/>
              <a:buChar char="•"/>
            </a:pPr>
            <a:r>
              <a:rPr lang="en-GB" sz="3600" b="1" i="0" dirty="0">
                <a:effectLst/>
              </a:rPr>
              <a:t>Measurement: </a:t>
            </a:r>
            <a:r>
              <a:rPr lang="en-GB" sz="3600" b="0" i="0" dirty="0">
                <a:effectLst/>
              </a:rPr>
              <a:t>Perimeter/Area, Converting Units, Volume</a:t>
            </a:r>
          </a:p>
          <a:p>
            <a:pPr marL="571500" indent="-571500" algn="l">
              <a:buFont typeface="Arial" panose="020B0604020202020204" pitchFamily="34" charset="0"/>
              <a:buChar char="•"/>
            </a:pPr>
            <a:r>
              <a:rPr lang="en-GB" sz="3600" b="1" i="0" dirty="0">
                <a:effectLst/>
              </a:rPr>
              <a:t>Geometry: </a:t>
            </a:r>
            <a:r>
              <a:rPr lang="en-GB" sz="3600" b="0" i="0" dirty="0">
                <a:effectLst/>
              </a:rPr>
              <a:t>Properties of Shapes, Position and Direction</a:t>
            </a:r>
            <a:endParaRPr lang="en-GB" sz="3600" dirty="0">
              <a:latin typeface="GDS Transport"/>
            </a:endParaRPr>
          </a:p>
        </p:txBody>
      </p:sp>
    </p:spTree>
    <p:extLst>
      <p:ext uri="{BB962C8B-B14F-4D97-AF65-F5344CB8AC3E}">
        <p14:creationId xmlns:p14="http://schemas.microsoft.com/office/powerpoint/2010/main" val="106351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552350" y="392225"/>
            <a:ext cx="11087300" cy="5786199"/>
          </a:xfrm>
          <a:prstGeom prst="rect">
            <a:avLst/>
          </a:prstGeom>
          <a:noFill/>
        </p:spPr>
        <p:txBody>
          <a:bodyPr wrap="square" rtlCol="0">
            <a:spAutoFit/>
          </a:bodyPr>
          <a:lstStyle/>
          <a:p>
            <a:pPr algn="l"/>
            <a:r>
              <a:rPr lang="en-GB" sz="4800" b="1" i="0" dirty="0">
                <a:effectLst/>
                <a:latin typeface="Corbel" panose="020B0503020204020204" pitchFamily="34" charset="0"/>
              </a:rPr>
              <a:t>Maths at Home</a:t>
            </a:r>
          </a:p>
          <a:p>
            <a:pPr algn="l"/>
            <a:endParaRPr lang="en-GB" sz="1000" b="1" dirty="0">
              <a:latin typeface="Corbel" panose="020B0503020204020204" pitchFamily="34" charset="0"/>
            </a:endParaRPr>
          </a:p>
          <a:p>
            <a:pPr algn="l"/>
            <a:endParaRPr lang="en-GB" sz="2800" b="0" i="0" dirty="0">
              <a:effectLst/>
              <a:latin typeface="GDS Transport"/>
            </a:endParaRPr>
          </a:p>
          <a:p>
            <a:pPr algn="l">
              <a:buFont typeface="Arial" panose="020B0604020202020204" pitchFamily="34" charset="0"/>
              <a:buChar char="•"/>
            </a:pPr>
            <a:r>
              <a:rPr lang="en-GB" sz="2800" dirty="0">
                <a:latin typeface="GDS Transport"/>
              </a:rPr>
              <a:t> </a:t>
            </a:r>
            <a:r>
              <a:rPr lang="en-GB" sz="3600" dirty="0"/>
              <a:t>Times Tables Rock Stars</a:t>
            </a:r>
          </a:p>
          <a:p>
            <a:pPr algn="l">
              <a:buFont typeface="Arial" panose="020B0604020202020204" pitchFamily="34" charset="0"/>
              <a:buChar char="•"/>
            </a:pPr>
            <a:r>
              <a:rPr lang="en-GB" sz="3600" dirty="0"/>
              <a:t> Checking multiplication and division facts</a:t>
            </a:r>
          </a:p>
          <a:p>
            <a:pPr algn="l">
              <a:buFont typeface="Arial" panose="020B0604020202020204" pitchFamily="34" charset="0"/>
              <a:buChar char="•"/>
            </a:pPr>
            <a:r>
              <a:rPr lang="en-GB" sz="3600" dirty="0"/>
              <a:t> Telling the time</a:t>
            </a:r>
          </a:p>
          <a:p>
            <a:pPr algn="l">
              <a:buFont typeface="Arial" panose="020B0604020202020204" pitchFamily="34" charset="0"/>
              <a:buChar char="•"/>
            </a:pPr>
            <a:r>
              <a:rPr lang="en-GB" sz="3600" dirty="0"/>
              <a:t> Making things – cooking, models etc.</a:t>
            </a:r>
          </a:p>
          <a:p>
            <a:pPr algn="l">
              <a:buFont typeface="Arial" panose="020B0604020202020204" pitchFamily="34" charset="0"/>
              <a:buChar char="•"/>
            </a:pPr>
            <a:r>
              <a:rPr lang="en-GB" sz="3600" dirty="0"/>
              <a:t> Going shopping – money, change, special offers etc.</a:t>
            </a:r>
          </a:p>
          <a:p>
            <a:pPr algn="l">
              <a:buFont typeface="Arial" panose="020B0604020202020204" pitchFamily="34" charset="0"/>
              <a:buChar char="•"/>
            </a:pPr>
            <a:r>
              <a:rPr lang="en-GB" sz="3600" dirty="0"/>
              <a:t> BBC Bitesize</a:t>
            </a:r>
          </a:p>
          <a:p>
            <a:pPr algn="l">
              <a:buFont typeface="Arial" panose="020B0604020202020204" pitchFamily="34" charset="0"/>
              <a:buChar char="•"/>
            </a:pPr>
            <a:r>
              <a:rPr lang="en-GB" sz="3600" dirty="0"/>
              <a:t> Weekly Homework</a:t>
            </a:r>
          </a:p>
          <a:p>
            <a:pPr algn="l">
              <a:buFont typeface="Arial" panose="020B0604020202020204" pitchFamily="34" charset="0"/>
              <a:buChar char="•"/>
            </a:pPr>
            <a:endParaRPr lang="en-GB" sz="3200" dirty="0"/>
          </a:p>
        </p:txBody>
      </p:sp>
    </p:spTree>
    <p:extLst>
      <p:ext uri="{BB962C8B-B14F-4D97-AF65-F5344CB8AC3E}">
        <p14:creationId xmlns:p14="http://schemas.microsoft.com/office/powerpoint/2010/main" val="280746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552350" y="392225"/>
            <a:ext cx="11087300" cy="5293757"/>
          </a:xfrm>
          <a:prstGeom prst="rect">
            <a:avLst/>
          </a:prstGeom>
          <a:noFill/>
        </p:spPr>
        <p:txBody>
          <a:bodyPr wrap="square" rtlCol="0">
            <a:spAutoFit/>
          </a:bodyPr>
          <a:lstStyle/>
          <a:p>
            <a:pPr algn="l"/>
            <a:r>
              <a:rPr lang="en-GB" sz="4800" b="1" i="0" dirty="0">
                <a:effectLst/>
                <a:latin typeface="Corbel" panose="020B0503020204020204" pitchFamily="34" charset="0"/>
              </a:rPr>
              <a:t>Homework In Y5</a:t>
            </a:r>
          </a:p>
          <a:p>
            <a:pPr algn="l"/>
            <a:endParaRPr lang="en-GB" sz="1000" b="1" dirty="0">
              <a:latin typeface="Corbel" panose="020B0503020204020204" pitchFamily="34" charset="0"/>
            </a:endParaRPr>
          </a:p>
          <a:p>
            <a:pPr algn="l"/>
            <a:endParaRPr lang="en-GB" sz="2800" b="0" i="0" dirty="0">
              <a:effectLst/>
              <a:latin typeface="GDS Transport"/>
            </a:endParaRPr>
          </a:p>
          <a:p>
            <a:pPr algn="l">
              <a:buFont typeface="Arial" panose="020B0604020202020204" pitchFamily="34" charset="0"/>
              <a:buChar char="•"/>
            </a:pPr>
            <a:r>
              <a:rPr lang="en-GB" sz="2800" dirty="0">
                <a:latin typeface="GDS Transport"/>
              </a:rPr>
              <a:t> </a:t>
            </a:r>
            <a:r>
              <a:rPr lang="en-GB" sz="3600" dirty="0"/>
              <a:t>English Sheet/Spelling</a:t>
            </a:r>
          </a:p>
          <a:p>
            <a:pPr algn="l">
              <a:buFont typeface="Arial" panose="020B0604020202020204" pitchFamily="34" charset="0"/>
              <a:buChar char="•"/>
            </a:pPr>
            <a:r>
              <a:rPr lang="en-GB" sz="3600" dirty="0"/>
              <a:t> Maths book</a:t>
            </a:r>
          </a:p>
          <a:p>
            <a:pPr algn="l">
              <a:buFont typeface="Arial" panose="020B0604020202020204" pitchFamily="34" charset="0"/>
              <a:buChar char="•"/>
            </a:pPr>
            <a:r>
              <a:rPr lang="en-GB" sz="3600" dirty="0"/>
              <a:t> Goes out on Wednesday</a:t>
            </a:r>
          </a:p>
          <a:p>
            <a:pPr algn="l">
              <a:buFont typeface="Arial" panose="020B0604020202020204" pitchFamily="34" charset="0"/>
              <a:buChar char="•"/>
            </a:pPr>
            <a:r>
              <a:rPr lang="en-GB" sz="3600" dirty="0"/>
              <a:t> Due in on the following Tuesday</a:t>
            </a:r>
          </a:p>
          <a:p>
            <a:pPr algn="l">
              <a:buFont typeface="Arial" panose="020B0604020202020204" pitchFamily="34" charset="0"/>
              <a:buChar char="•"/>
            </a:pPr>
            <a:endParaRPr lang="en-GB" sz="3600" dirty="0"/>
          </a:p>
          <a:p>
            <a:pPr algn="l">
              <a:buFont typeface="Arial" panose="020B0604020202020204" pitchFamily="34" charset="0"/>
              <a:buChar char="•"/>
            </a:pPr>
            <a:r>
              <a:rPr lang="en-GB" sz="3600" dirty="0"/>
              <a:t> Optional Homework Club on Monday lunchtime</a:t>
            </a:r>
          </a:p>
          <a:p>
            <a:pPr algn="l">
              <a:buFont typeface="Arial" panose="020B0604020202020204" pitchFamily="34" charset="0"/>
              <a:buChar char="•"/>
            </a:pPr>
            <a:r>
              <a:rPr lang="en-GB" sz="3600" dirty="0"/>
              <a:t> Compulsory Homework Club on Tuesday lunchtime</a:t>
            </a:r>
          </a:p>
        </p:txBody>
      </p:sp>
    </p:spTree>
    <p:extLst>
      <p:ext uri="{BB962C8B-B14F-4D97-AF65-F5344CB8AC3E}">
        <p14:creationId xmlns:p14="http://schemas.microsoft.com/office/powerpoint/2010/main" val="188158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166938" y="1214438"/>
            <a:ext cx="8229600" cy="4525962"/>
          </a:xfrm>
        </p:spPr>
        <p:txBody>
          <a:bodyPr/>
          <a:lstStyle/>
          <a:p>
            <a:pPr eaLnBrk="1" hangingPunct="1">
              <a:buFont typeface="Wingdings 3" panose="05040102010807070707" pitchFamily="18" charset="2"/>
              <a:buNone/>
            </a:pPr>
            <a:endParaRPr lang="en-GB" altLang="en-US"/>
          </a:p>
        </p:txBody>
      </p:sp>
      <p:sp>
        <p:nvSpPr>
          <p:cNvPr id="3" name="Title 2"/>
          <p:cNvSpPr>
            <a:spLocks noGrp="1"/>
          </p:cNvSpPr>
          <p:nvPr>
            <p:ph type="title"/>
          </p:nvPr>
        </p:nvSpPr>
        <p:spPr/>
        <p:txBody>
          <a:bodyPr/>
          <a:lstStyle/>
          <a:p>
            <a:pPr algn="ctr">
              <a:defRPr/>
            </a:pPr>
            <a:r>
              <a:rPr lang="en-GB" dirty="0"/>
              <a:t>School Vision</a:t>
            </a:r>
          </a:p>
        </p:txBody>
      </p:sp>
      <p:pic>
        <p:nvPicPr>
          <p:cNvPr id="11268" name="Picture 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809875" y="1214438"/>
            <a:ext cx="6929438"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A67204-CBB8-7732-9F1D-475BB13B60D9}"/>
              </a:ext>
            </a:extLst>
          </p:cNvPr>
          <p:cNvSpPr>
            <a:spLocks noGrp="1"/>
          </p:cNvSpPr>
          <p:nvPr>
            <p:ph type="title"/>
          </p:nvPr>
        </p:nvSpPr>
        <p:spPr>
          <a:xfrm>
            <a:off x="1626276" y="763676"/>
            <a:ext cx="7886700" cy="1325563"/>
          </a:xfrm>
        </p:spPr>
        <p:txBody>
          <a:bodyPr/>
          <a:lstStyle/>
          <a:p>
            <a:pPr algn="r"/>
            <a:r>
              <a:rPr lang="en-GB" b="1" u="sng" dirty="0">
                <a:effectLst/>
                <a:latin typeface="arial" panose="020B0604020202020204" pitchFamily="34" charset="0"/>
              </a:rPr>
              <a:t>Keeping Children Safe Online</a:t>
            </a:r>
            <a:endParaRPr lang="en-GB" b="1" u="sng" dirty="0"/>
          </a:p>
        </p:txBody>
      </p:sp>
      <p:sp>
        <p:nvSpPr>
          <p:cNvPr id="2" name="Content Placeholder 1">
            <a:extLst>
              <a:ext uri="{FF2B5EF4-FFF2-40B4-BE49-F238E27FC236}">
                <a16:creationId xmlns:a16="http://schemas.microsoft.com/office/drawing/2014/main" id="{EAA9A886-1992-383E-5AA6-590CB594A64F}"/>
              </a:ext>
            </a:extLst>
          </p:cNvPr>
          <p:cNvSpPr>
            <a:spLocks noGrp="1"/>
          </p:cNvSpPr>
          <p:nvPr>
            <p:ph idx="1"/>
          </p:nvPr>
        </p:nvSpPr>
        <p:spPr>
          <a:xfrm>
            <a:off x="462280" y="3776811"/>
            <a:ext cx="11267440" cy="4351338"/>
          </a:xfrm>
        </p:spPr>
        <p:txBody>
          <a:bodyPr>
            <a:normAutofit/>
          </a:bodyPr>
          <a:lstStyle/>
          <a:p>
            <a:pPr marL="0" indent="0">
              <a:buNone/>
            </a:pPr>
            <a:r>
              <a:rPr lang="en-US" sz="3000" dirty="0"/>
              <a:t>A range of resources can be found in the link below:</a:t>
            </a:r>
          </a:p>
          <a:p>
            <a:r>
              <a:rPr lang="en-US" sz="3000" dirty="0">
                <a:hlinkClick r:id="rId2"/>
              </a:rPr>
              <a:t> https://www.godwinprimary.co.uk/online-safety-2/</a:t>
            </a:r>
            <a:endParaRPr lang="en-US" sz="3000" dirty="0"/>
          </a:p>
          <a:p>
            <a:pPr marL="0" indent="0">
              <a:buNone/>
            </a:pPr>
            <a:endParaRPr lang="en-US" sz="3000" dirty="0"/>
          </a:p>
          <a:p>
            <a:pPr marL="0" indent="0">
              <a:buNone/>
            </a:pPr>
            <a:r>
              <a:rPr lang="en-US" sz="3000" dirty="0"/>
              <a:t>We are planning to run some online safety workshops over the coming year so please keep an eye on the newsletter</a:t>
            </a:r>
            <a:endParaRPr lang="en-GB" sz="3000" dirty="0"/>
          </a:p>
        </p:txBody>
      </p:sp>
      <p:pic>
        <p:nvPicPr>
          <p:cNvPr id="4" name="Picture 3">
            <a:extLst>
              <a:ext uri="{FF2B5EF4-FFF2-40B4-BE49-F238E27FC236}">
                <a16:creationId xmlns:a16="http://schemas.microsoft.com/office/drawing/2014/main" id="{0F4846B1-DDF8-9E21-B52C-848CE94B9222}"/>
              </a:ext>
            </a:extLst>
          </p:cNvPr>
          <p:cNvPicPr>
            <a:picLocks noChangeAspect="1"/>
          </p:cNvPicPr>
          <p:nvPr/>
        </p:nvPicPr>
        <p:blipFill>
          <a:blip r:embed="rId3"/>
          <a:stretch>
            <a:fillRect/>
          </a:stretch>
        </p:blipFill>
        <p:spPr>
          <a:xfrm>
            <a:off x="4727849" y="1851953"/>
            <a:ext cx="2372827" cy="1587108"/>
          </a:xfrm>
          <a:prstGeom prst="rect">
            <a:avLst/>
          </a:prstGeom>
        </p:spPr>
      </p:pic>
      <p:pic>
        <p:nvPicPr>
          <p:cNvPr id="1026" name="Picture 2" descr="Godwin Primary School (Fees &amp; Reviews) Barking and Dagenham, England ...">
            <a:extLst>
              <a:ext uri="{FF2B5EF4-FFF2-40B4-BE49-F238E27FC236}">
                <a16:creationId xmlns:a16="http://schemas.microsoft.com/office/drawing/2014/main" id="{1A247C67-B4BB-77CF-507D-159672F35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880" y="319670"/>
            <a:ext cx="658763" cy="65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8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41C710-1AE1-08DD-FB81-9CD8AE102661}"/>
              </a:ext>
            </a:extLst>
          </p:cNvPr>
          <p:cNvSpPr>
            <a:spLocks noGrp="1"/>
          </p:cNvSpPr>
          <p:nvPr>
            <p:ph idx="1"/>
          </p:nvPr>
        </p:nvSpPr>
        <p:spPr/>
        <p:txBody>
          <a:bodyPr/>
          <a:lstStyle/>
          <a:p>
            <a:endParaRPr lang="en-GB" dirty="0"/>
          </a:p>
        </p:txBody>
      </p:sp>
      <p:sp>
        <p:nvSpPr>
          <p:cNvPr id="3" name="Title 2">
            <a:extLst>
              <a:ext uri="{FF2B5EF4-FFF2-40B4-BE49-F238E27FC236}">
                <a16:creationId xmlns:a16="http://schemas.microsoft.com/office/drawing/2014/main" id="{F6E213DB-855A-944F-2FB5-7A2F9B342489}"/>
              </a:ext>
            </a:extLst>
          </p:cNvPr>
          <p:cNvSpPr>
            <a:spLocks noGrp="1"/>
          </p:cNvSpPr>
          <p:nvPr>
            <p:ph type="title"/>
          </p:nvPr>
        </p:nvSpPr>
        <p:spPr>
          <a:xfrm>
            <a:off x="1981200" y="363116"/>
            <a:ext cx="8229600" cy="1143000"/>
          </a:xfrm>
        </p:spPr>
        <p:txBody>
          <a:bodyPr>
            <a:normAutofit fontScale="90000"/>
          </a:bodyPr>
          <a:lstStyle/>
          <a:p>
            <a:pPr algn="ctr"/>
            <a:r>
              <a:rPr lang="en-US" u="sng" dirty="0">
                <a:solidFill>
                  <a:srgbClr val="0070C0"/>
                </a:solidFill>
              </a:rPr>
              <a:t>Lunch Menu </a:t>
            </a:r>
            <a:r>
              <a:rPr lang="en-US" dirty="0">
                <a:solidFill>
                  <a:srgbClr val="0070C0"/>
                </a:solidFill>
              </a:rPr>
              <a:t>https://www.godwinprimary.co.uk/school-meals/</a:t>
            </a:r>
            <a:endParaRPr lang="en-GB" dirty="0">
              <a:solidFill>
                <a:srgbClr val="0070C0"/>
              </a:solidFill>
            </a:endParaRPr>
          </a:p>
        </p:txBody>
      </p:sp>
      <p:pic>
        <p:nvPicPr>
          <p:cNvPr id="5" name="Picture 4">
            <a:extLst>
              <a:ext uri="{FF2B5EF4-FFF2-40B4-BE49-F238E27FC236}">
                <a16:creationId xmlns:a16="http://schemas.microsoft.com/office/drawing/2014/main" id="{62661159-1791-4803-90BA-D2782401B94E}"/>
              </a:ext>
            </a:extLst>
          </p:cNvPr>
          <p:cNvPicPr>
            <a:picLocks noChangeAspect="1"/>
          </p:cNvPicPr>
          <p:nvPr/>
        </p:nvPicPr>
        <p:blipFill rotWithShape="1">
          <a:blip r:embed="rId3"/>
          <a:srcRect l="64175" t="18704" r="7476" b="10800"/>
          <a:stretch/>
        </p:blipFill>
        <p:spPr>
          <a:xfrm>
            <a:off x="2207568" y="1558780"/>
            <a:ext cx="7577110" cy="5299220"/>
          </a:xfrm>
          <a:prstGeom prst="rect">
            <a:avLst/>
          </a:prstGeom>
        </p:spPr>
      </p:pic>
    </p:spTree>
    <p:extLst>
      <p:ext uri="{BB962C8B-B14F-4D97-AF65-F5344CB8AC3E}">
        <p14:creationId xmlns:p14="http://schemas.microsoft.com/office/powerpoint/2010/main" val="67295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1035693" y="583294"/>
            <a:ext cx="10358022" cy="5139869"/>
          </a:xfrm>
          <a:prstGeom prst="rect">
            <a:avLst/>
          </a:prstGeom>
          <a:noFill/>
        </p:spPr>
        <p:txBody>
          <a:bodyPr wrap="square" rtlCol="0">
            <a:spAutoFit/>
          </a:bodyPr>
          <a:lstStyle/>
          <a:p>
            <a:pPr algn="l"/>
            <a:r>
              <a:rPr lang="en-GB" sz="4800" b="1" i="0" dirty="0">
                <a:effectLst/>
                <a:latin typeface="Corbel" panose="020B0503020204020204" pitchFamily="34" charset="0"/>
              </a:rPr>
              <a:t>The National Curriculum</a:t>
            </a:r>
          </a:p>
          <a:p>
            <a:pPr algn="l"/>
            <a:endParaRPr lang="en-GB" sz="4000" b="1" i="0" dirty="0">
              <a:effectLst/>
              <a:latin typeface="Corbel" panose="020B0503020204020204" pitchFamily="34" charset="0"/>
            </a:endParaRPr>
          </a:p>
          <a:p>
            <a:pPr algn="l"/>
            <a:r>
              <a:rPr lang="en-GB" sz="4000" b="0" i="0" dirty="0">
                <a:effectLst/>
                <a:latin typeface="Corbel" panose="020B0503020204020204" pitchFamily="34" charset="0"/>
              </a:rPr>
              <a:t>The national curriculum is a set of subjects and standards used by primary and secondary schools so children learn the same things. </a:t>
            </a:r>
          </a:p>
          <a:p>
            <a:pPr algn="l"/>
            <a:endParaRPr lang="en-GB" sz="4000" dirty="0">
              <a:latin typeface="Corbel" panose="020B0503020204020204" pitchFamily="34" charset="0"/>
            </a:endParaRPr>
          </a:p>
          <a:p>
            <a:pPr algn="l"/>
            <a:r>
              <a:rPr lang="en-GB" sz="4000" b="0" i="0" dirty="0">
                <a:effectLst/>
                <a:latin typeface="Corbel" panose="020B0503020204020204" pitchFamily="34" charset="0"/>
              </a:rPr>
              <a:t>It covers what subjects are taught and the standards children should reach in each subject.</a:t>
            </a:r>
          </a:p>
        </p:txBody>
      </p:sp>
    </p:spTree>
    <p:extLst>
      <p:ext uri="{BB962C8B-B14F-4D97-AF65-F5344CB8AC3E}">
        <p14:creationId xmlns:p14="http://schemas.microsoft.com/office/powerpoint/2010/main" val="217447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67673" y="-1400285"/>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916989" y="398629"/>
            <a:ext cx="10358022" cy="830997"/>
          </a:xfrm>
          <a:prstGeom prst="rect">
            <a:avLst/>
          </a:prstGeom>
          <a:noFill/>
        </p:spPr>
        <p:txBody>
          <a:bodyPr wrap="square" rtlCol="0">
            <a:spAutoFit/>
          </a:bodyPr>
          <a:lstStyle/>
          <a:p>
            <a:pPr algn="l"/>
            <a:r>
              <a:rPr lang="en-GB" sz="4800" b="1" i="0" dirty="0">
                <a:effectLst/>
                <a:latin typeface="Corbel" panose="020B0503020204020204" pitchFamily="34" charset="0"/>
              </a:rPr>
              <a:t>The National Curriculum</a:t>
            </a:r>
          </a:p>
        </p:txBody>
      </p:sp>
      <p:sp>
        <p:nvSpPr>
          <p:cNvPr id="2" name="TextBox 1">
            <a:extLst>
              <a:ext uri="{FF2B5EF4-FFF2-40B4-BE49-F238E27FC236}">
                <a16:creationId xmlns:a16="http://schemas.microsoft.com/office/drawing/2014/main" id="{A9DBDF6E-512A-678B-866F-06767A408EDF}"/>
              </a:ext>
            </a:extLst>
          </p:cNvPr>
          <p:cNvSpPr txBox="1"/>
          <p:nvPr/>
        </p:nvSpPr>
        <p:spPr>
          <a:xfrm>
            <a:off x="655093" y="1405719"/>
            <a:ext cx="11714327" cy="6986528"/>
          </a:xfrm>
          <a:prstGeom prst="rect">
            <a:avLst/>
          </a:prstGeom>
          <a:noFill/>
        </p:spPr>
        <p:txBody>
          <a:bodyPr wrap="square" numCol="2" rtlCol="0">
            <a:spAutoFit/>
          </a:bodyPr>
          <a:lstStyle/>
          <a:p>
            <a:pPr algn="l">
              <a:buFont typeface="Arial" panose="020B0604020202020204" pitchFamily="34" charset="0"/>
              <a:buChar char="•"/>
            </a:pPr>
            <a:r>
              <a:rPr lang="en-GB" dirty="0">
                <a:solidFill>
                  <a:srgbClr val="0B0C0C"/>
                </a:solidFill>
                <a:latin typeface="GDS Transport"/>
              </a:rPr>
              <a:t> </a:t>
            </a:r>
            <a:r>
              <a:rPr lang="en-GB" sz="2400" b="0" i="0" dirty="0">
                <a:effectLst/>
              </a:rPr>
              <a:t>English</a:t>
            </a:r>
          </a:p>
          <a:p>
            <a:pPr algn="l">
              <a:buFont typeface="Arial" panose="020B0604020202020204" pitchFamily="34" charset="0"/>
              <a:buChar char="•"/>
            </a:pPr>
            <a:r>
              <a:rPr lang="en-GB" sz="2400" b="0" i="0" dirty="0">
                <a:effectLst/>
              </a:rPr>
              <a:t> maths</a:t>
            </a:r>
          </a:p>
          <a:p>
            <a:pPr algn="l">
              <a:buFont typeface="Arial" panose="020B0604020202020204" pitchFamily="34" charset="0"/>
              <a:buChar char="•"/>
            </a:pPr>
            <a:r>
              <a:rPr lang="en-GB" sz="2400" b="0" i="0" dirty="0">
                <a:effectLst/>
              </a:rPr>
              <a:t> science</a:t>
            </a:r>
          </a:p>
          <a:p>
            <a:pPr algn="l">
              <a:buFont typeface="Arial" panose="020B0604020202020204" pitchFamily="34" charset="0"/>
              <a:buChar char="•"/>
            </a:pPr>
            <a:r>
              <a:rPr lang="en-GB" sz="2400" b="0" i="0" dirty="0">
                <a:effectLst/>
              </a:rPr>
              <a:t> design and technology</a:t>
            </a:r>
          </a:p>
          <a:p>
            <a:pPr algn="l">
              <a:buFont typeface="Arial" panose="020B0604020202020204" pitchFamily="34" charset="0"/>
              <a:buChar char="•"/>
            </a:pPr>
            <a:r>
              <a:rPr lang="en-GB" sz="2400" b="0" i="0" dirty="0">
                <a:effectLst/>
              </a:rPr>
              <a:t> history</a:t>
            </a:r>
          </a:p>
          <a:p>
            <a:pPr algn="l">
              <a:buFont typeface="Arial" panose="020B0604020202020204" pitchFamily="34" charset="0"/>
              <a:buChar char="•"/>
            </a:pPr>
            <a:r>
              <a:rPr lang="en-GB" sz="2400" dirty="0"/>
              <a:t> g</a:t>
            </a:r>
            <a:r>
              <a:rPr lang="en-GB" sz="2400" b="0" i="0" dirty="0">
                <a:effectLst/>
              </a:rPr>
              <a:t>eography</a:t>
            </a:r>
          </a:p>
          <a:p>
            <a:pPr algn="l">
              <a:buFont typeface="Arial" panose="020B0604020202020204" pitchFamily="34" charset="0"/>
              <a:buChar char="•"/>
            </a:pPr>
            <a:r>
              <a:rPr lang="en-GB" sz="2400" b="0" i="0" dirty="0">
                <a:effectLst/>
              </a:rPr>
              <a:t> art and design</a:t>
            </a:r>
          </a:p>
          <a:p>
            <a:pPr algn="l">
              <a:buFont typeface="Arial" panose="020B0604020202020204" pitchFamily="34" charset="0"/>
              <a:buChar char="•"/>
            </a:pPr>
            <a:r>
              <a:rPr lang="en-GB" sz="2400" b="0" i="0" dirty="0">
                <a:effectLst/>
              </a:rPr>
              <a:t> music (fifes)</a:t>
            </a:r>
          </a:p>
          <a:p>
            <a:pPr algn="l">
              <a:buFont typeface="Arial" panose="020B0604020202020204" pitchFamily="34" charset="0"/>
              <a:buChar char="•"/>
            </a:pPr>
            <a:r>
              <a:rPr lang="en-GB" sz="2400" b="0" i="0" dirty="0">
                <a:effectLst/>
              </a:rPr>
              <a:t> physical education (PE), including swimming</a:t>
            </a:r>
          </a:p>
          <a:p>
            <a:pPr algn="l">
              <a:buFont typeface="Arial" panose="020B0604020202020204" pitchFamily="34" charset="0"/>
              <a:buChar char="•"/>
            </a:pPr>
            <a:r>
              <a:rPr lang="en-GB" sz="2400" b="0" i="0" dirty="0">
                <a:effectLst/>
              </a:rPr>
              <a:t> computing</a:t>
            </a:r>
          </a:p>
          <a:p>
            <a:pPr algn="l">
              <a:buFont typeface="Arial" panose="020B0604020202020204" pitchFamily="34" charset="0"/>
              <a:buChar char="•"/>
            </a:pPr>
            <a:r>
              <a:rPr lang="en-GB" sz="2400" b="0" i="0" dirty="0">
                <a:effectLst/>
              </a:rPr>
              <a:t> ancient and modern foreign languages</a:t>
            </a:r>
          </a:p>
          <a:p>
            <a:pPr algn="l">
              <a:buFont typeface="Arial" panose="020B0604020202020204" pitchFamily="34" charset="0"/>
              <a:buChar char="•"/>
            </a:pPr>
            <a:r>
              <a:rPr lang="en-GB" sz="2400" dirty="0"/>
              <a:t> relationship and health education</a:t>
            </a:r>
          </a:p>
          <a:p>
            <a:pPr algn="l">
              <a:buFont typeface="Arial" panose="020B0604020202020204" pitchFamily="34" charset="0"/>
              <a:buChar char="•"/>
            </a:pPr>
            <a:r>
              <a:rPr lang="en-GB" sz="2400" b="0" i="0" dirty="0">
                <a:effectLst/>
              </a:rPr>
              <a:t> religious education</a:t>
            </a:r>
          </a:p>
          <a:p>
            <a:pPr algn="l"/>
            <a:endParaRPr lang="en-GB" sz="2400" b="0" i="0" dirty="0">
              <a:effectLst/>
            </a:endParaRPr>
          </a:p>
          <a:p>
            <a:pPr algn="l"/>
            <a:endParaRPr lang="en-GB" sz="2400" dirty="0"/>
          </a:p>
          <a:p>
            <a:pPr algn="l"/>
            <a:endParaRPr lang="en-GB" sz="2400" b="0" i="0" dirty="0">
              <a:effectLst/>
            </a:endParaRPr>
          </a:p>
          <a:p>
            <a:pPr algn="l"/>
            <a:endParaRPr lang="en-GB" sz="2400" dirty="0"/>
          </a:p>
          <a:p>
            <a:pPr algn="l"/>
            <a:endParaRPr lang="en-GB" sz="2400" b="0" i="0" dirty="0">
              <a:effectLst/>
            </a:endParaRPr>
          </a:p>
          <a:p>
            <a:pPr algn="l"/>
            <a:r>
              <a:rPr lang="en-GB" sz="2400" b="1" dirty="0"/>
              <a:t>Plus:</a:t>
            </a:r>
          </a:p>
          <a:p>
            <a:pPr algn="l">
              <a:buFont typeface="Arial" panose="020B0604020202020204" pitchFamily="34" charset="0"/>
              <a:buChar char="•"/>
            </a:pPr>
            <a:r>
              <a:rPr lang="en-GB" sz="2400" b="0" i="0" dirty="0">
                <a:effectLst/>
              </a:rPr>
              <a:t> PSHE &amp; citizenship</a:t>
            </a:r>
          </a:p>
          <a:p>
            <a:pPr algn="l">
              <a:buFont typeface="Arial" panose="020B0604020202020204" pitchFamily="34" charset="0"/>
              <a:buChar char="•"/>
            </a:pPr>
            <a:r>
              <a:rPr lang="en-GB" sz="2400" b="0" i="0" dirty="0">
                <a:effectLst/>
              </a:rPr>
              <a:t> modern foreign languages (at key stage 1)</a:t>
            </a:r>
          </a:p>
          <a:p>
            <a:pPr algn="l">
              <a:buFont typeface="Arial" panose="020B0604020202020204" pitchFamily="34" charset="0"/>
              <a:buChar char="•"/>
            </a:pPr>
            <a:r>
              <a:rPr lang="en-GB" sz="2400" dirty="0"/>
              <a:t> </a:t>
            </a:r>
            <a:r>
              <a:rPr lang="en-GB" sz="2400" b="0" i="0" dirty="0">
                <a:effectLst/>
              </a:rPr>
              <a:t>sex education</a:t>
            </a:r>
            <a:endParaRPr lang="en-GB" sz="2400" dirty="0"/>
          </a:p>
        </p:txBody>
      </p:sp>
    </p:spTree>
    <p:extLst>
      <p:ext uri="{BB962C8B-B14F-4D97-AF65-F5344CB8AC3E}">
        <p14:creationId xmlns:p14="http://schemas.microsoft.com/office/powerpoint/2010/main" val="354491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552350" y="392225"/>
            <a:ext cx="11087300" cy="3016210"/>
          </a:xfrm>
          <a:prstGeom prst="rect">
            <a:avLst/>
          </a:prstGeom>
          <a:noFill/>
        </p:spPr>
        <p:txBody>
          <a:bodyPr wrap="square" rtlCol="0">
            <a:spAutoFit/>
          </a:bodyPr>
          <a:lstStyle/>
          <a:p>
            <a:pPr algn="l"/>
            <a:endParaRPr lang="en-GB" sz="1000" b="1" dirty="0">
              <a:latin typeface="Corbel" panose="020B0503020204020204" pitchFamily="34" charset="0"/>
            </a:endParaRPr>
          </a:p>
          <a:p>
            <a:pPr algn="l"/>
            <a:r>
              <a:rPr lang="en-GB" sz="3600" b="1" dirty="0"/>
              <a:t>Curriculum Map: </a:t>
            </a:r>
          </a:p>
          <a:p>
            <a:pPr algn="l"/>
            <a:endParaRPr lang="en-GB" sz="3600" dirty="0">
              <a:hlinkClick r:id="rId3">
                <a:extLst>
                  <a:ext uri="{A12FA001-AC4F-418D-AE19-62706E023703}">
                    <ahyp:hlinkClr xmlns:ahyp="http://schemas.microsoft.com/office/drawing/2018/hyperlinkcolor" val="tx"/>
                  </a:ext>
                </a:extLst>
              </a:hlinkClick>
            </a:endParaRPr>
          </a:p>
          <a:p>
            <a:pPr marL="571500" indent="-571500" algn="l">
              <a:buFont typeface="Arial" panose="020B0604020202020204" pitchFamily="34" charset="0"/>
              <a:buChar char="•"/>
            </a:pPr>
            <a:r>
              <a:rPr lang="en-GB" sz="3600" dirty="0">
                <a:hlinkClick r:id="rId3">
                  <a:extLst>
                    <a:ext uri="{A12FA001-AC4F-418D-AE19-62706E023703}">
                      <ahyp:hlinkClr xmlns:ahyp="http://schemas.microsoft.com/office/drawing/2018/hyperlinkcolor" val="tx"/>
                    </a:ext>
                  </a:extLst>
                </a:hlinkClick>
              </a:rPr>
              <a:t>Home | Godwin Primary School</a:t>
            </a:r>
            <a:endParaRPr lang="en-GB" sz="3600" dirty="0"/>
          </a:p>
          <a:p>
            <a:pPr algn="l"/>
            <a:endParaRPr lang="en-GB" sz="3600" dirty="0"/>
          </a:p>
          <a:p>
            <a:pPr algn="l"/>
            <a:endParaRPr lang="en-GB" sz="3600" dirty="0"/>
          </a:p>
        </p:txBody>
      </p:sp>
    </p:spTree>
    <p:extLst>
      <p:ext uri="{BB962C8B-B14F-4D97-AF65-F5344CB8AC3E}">
        <p14:creationId xmlns:p14="http://schemas.microsoft.com/office/powerpoint/2010/main" val="320441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pic>
        <p:nvPicPr>
          <p:cNvPr id="2052" name="Picture 4">
            <a:extLst>
              <a:ext uri="{FF2B5EF4-FFF2-40B4-BE49-F238E27FC236}">
                <a16:creationId xmlns:a16="http://schemas.microsoft.com/office/drawing/2014/main" id="{EB46C58D-361B-E35B-0EAF-EBF3F72FB1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85" t="8147" r="15252" b="7027"/>
          <a:stretch/>
        </p:blipFill>
        <p:spPr bwMode="auto">
          <a:xfrm>
            <a:off x="1591549" y="325934"/>
            <a:ext cx="9008901" cy="620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32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sp>
        <p:nvSpPr>
          <p:cNvPr id="8" name="TextBox 7">
            <a:extLst>
              <a:ext uri="{FF2B5EF4-FFF2-40B4-BE49-F238E27FC236}">
                <a16:creationId xmlns:a16="http://schemas.microsoft.com/office/drawing/2014/main" id="{D09BA4E9-5F58-8357-EEC2-3E1CFD8D7915}"/>
              </a:ext>
            </a:extLst>
          </p:cNvPr>
          <p:cNvSpPr txBox="1"/>
          <p:nvPr/>
        </p:nvSpPr>
        <p:spPr>
          <a:xfrm>
            <a:off x="552349" y="392225"/>
            <a:ext cx="11512271" cy="5293757"/>
          </a:xfrm>
          <a:prstGeom prst="rect">
            <a:avLst/>
          </a:prstGeom>
          <a:noFill/>
        </p:spPr>
        <p:txBody>
          <a:bodyPr wrap="square" rtlCol="0">
            <a:spAutoFit/>
          </a:bodyPr>
          <a:lstStyle/>
          <a:p>
            <a:pPr algn="l"/>
            <a:r>
              <a:rPr lang="en-GB" sz="4800" b="1" dirty="0">
                <a:latin typeface="Corbel" panose="020B0503020204020204" pitchFamily="34" charset="0"/>
              </a:rPr>
              <a:t>Whole Class Texts</a:t>
            </a:r>
            <a:endParaRPr lang="en-GB" sz="4800" b="1" i="0" dirty="0">
              <a:effectLst/>
              <a:latin typeface="Corbel" panose="020B0503020204020204" pitchFamily="34" charset="0"/>
            </a:endParaRPr>
          </a:p>
          <a:p>
            <a:pPr algn="l"/>
            <a:endParaRPr lang="en-GB" sz="1000" b="1" dirty="0">
              <a:latin typeface="Corbel" panose="020B0503020204020204" pitchFamily="34" charset="0"/>
            </a:endParaRPr>
          </a:p>
          <a:p>
            <a:pPr algn="l">
              <a:buFont typeface="Arial" panose="020B0604020202020204" pitchFamily="34" charset="0"/>
              <a:buChar char="•"/>
            </a:pPr>
            <a:r>
              <a:rPr lang="en-GB" sz="4000" dirty="0">
                <a:latin typeface="GDS Transport"/>
              </a:rPr>
              <a:t> Read to daily – whole class texts.</a:t>
            </a:r>
          </a:p>
          <a:p>
            <a:pPr>
              <a:buFont typeface="Arial" panose="020B0604020202020204" pitchFamily="34" charset="0"/>
              <a:buChar char="•"/>
            </a:pPr>
            <a:r>
              <a:rPr lang="en-GB" sz="4000" dirty="0">
                <a:latin typeface="GDS Transport"/>
              </a:rPr>
              <a:t> Chosen with diversity and breadth of reading experience in mind.</a:t>
            </a:r>
          </a:p>
          <a:p>
            <a:pPr>
              <a:buFont typeface="Arial" panose="020B0604020202020204" pitchFamily="34" charset="0"/>
              <a:buChar char="•"/>
            </a:pPr>
            <a:r>
              <a:rPr lang="en-GB" sz="4000" dirty="0">
                <a:latin typeface="GDS Transport"/>
              </a:rPr>
              <a:t> Texts also act as broad themes for other English work e.g. grammar and writing.</a:t>
            </a:r>
          </a:p>
          <a:p>
            <a:pPr>
              <a:buFont typeface="Arial" panose="020B0604020202020204" pitchFamily="34" charset="0"/>
              <a:buChar char="•"/>
            </a:pPr>
            <a:r>
              <a:rPr lang="en-GB" sz="4000" dirty="0">
                <a:latin typeface="GDS Transport"/>
              </a:rPr>
              <a:t> Children will also do Guided Reading with other texts which change daily. </a:t>
            </a:r>
            <a:endParaRPr lang="en-GB" sz="4000" dirty="0">
              <a:latin typeface="Corbel" panose="020B0503020204020204" pitchFamily="34" charset="0"/>
            </a:endParaRPr>
          </a:p>
        </p:txBody>
      </p:sp>
    </p:spTree>
    <p:extLst>
      <p:ext uri="{BB962C8B-B14F-4D97-AF65-F5344CB8AC3E}">
        <p14:creationId xmlns:p14="http://schemas.microsoft.com/office/powerpoint/2010/main" val="89646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E59453F-AC5D-5D8B-5CA9-22B3C6249D7C}"/>
              </a:ext>
            </a:extLst>
          </p:cNvPr>
          <p:cNvPicPr>
            <a:picLocks noChangeAspect="1"/>
          </p:cNvPicPr>
          <p:nvPr/>
        </p:nvPicPr>
        <p:blipFill>
          <a:blip r:embed="rId2">
            <a:alphaModFix amt="19000"/>
          </a:blip>
          <a:stretch>
            <a:fillRect/>
          </a:stretch>
        </p:blipFill>
        <p:spPr>
          <a:xfrm>
            <a:off x="1757968" y="-1413933"/>
            <a:ext cx="9134324" cy="9134324"/>
          </a:xfrm>
          <a:prstGeom prst="rect">
            <a:avLst/>
          </a:prstGeom>
        </p:spPr>
      </p:pic>
      <p:pic>
        <p:nvPicPr>
          <p:cNvPr id="3076" name="Picture 4">
            <a:extLst>
              <a:ext uri="{FF2B5EF4-FFF2-40B4-BE49-F238E27FC236}">
                <a16:creationId xmlns:a16="http://schemas.microsoft.com/office/drawing/2014/main" id="{2042E75A-C654-2B20-7073-2684A665D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49176">
            <a:off x="631294" y="294393"/>
            <a:ext cx="2552599" cy="391731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House with Chicken Legs">
            <a:extLst>
              <a:ext uri="{FF2B5EF4-FFF2-40B4-BE49-F238E27FC236}">
                <a16:creationId xmlns:a16="http://schemas.microsoft.com/office/drawing/2014/main" id="{8361CA88-0B06-5B01-2D07-9753424F2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584" y="248465"/>
            <a:ext cx="2565959" cy="391731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Wonder by R. J. Palacio">
            <a:extLst>
              <a:ext uri="{FF2B5EF4-FFF2-40B4-BE49-F238E27FC236}">
                <a16:creationId xmlns:a16="http://schemas.microsoft.com/office/drawing/2014/main" id="{63AA5AB6-BA02-4721-32F9-95F4AD1D9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34933">
            <a:off x="3308897" y="2239416"/>
            <a:ext cx="2648101" cy="391731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ee the source image">
            <a:extLst>
              <a:ext uri="{FF2B5EF4-FFF2-40B4-BE49-F238E27FC236}">
                <a16:creationId xmlns:a16="http://schemas.microsoft.com/office/drawing/2014/main" id="{687FA2E2-DCD9-04ED-9B92-28F071A707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24617">
            <a:off x="8982332" y="1887906"/>
            <a:ext cx="2775953" cy="419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23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f22736411_win32_fixed.potx" id="{BC2F7F5B-4979-4A54-84D5-4000EC3D9661}" vid="{81E89C45-4B49-4C30-91F6-68DD81BA82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Famous event in history presentation</Template>
  <TotalTime>821</TotalTime>
  <Words>765</Words>
  <Application>Microsoft Office PowerPoint</Application>
  <PresentationFormat>Widescreen</PresentationFormat>
  <Paragraphs>138</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vt:lpstr>
      <vt:lpstr>Calibri</vt:lpstr>
      <vt:lpstr>Corbel</vt:lpstr>
      <vt:lpstr>GDS Transport</vt:lpstr>
      <vt:lpstr>Wingdings 3</vt:lpstr>
      <vt:lpstr>Celestial</vt:lpstr>
      <vt:lpstr>Year Five Curriculum</vt:lpstr>
      <vt:lpstr>School Vision</vt:lpstr>
      <vt:lpstr>Lunch Menu https://www.godwinprimary.co.uk/school-meals/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Keeping Children Safe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Five Curriculum Presentation</dc:title>
  <dc:creator>Jo Lockyer</dc:creator>
  <cp:lastModifiedBy>smoran8.301</cp:lastModifiedBy>
  <cp:revision>34</cp:revision>
  <cp:lastPrinted>2024-10-03T13:42:01Z</cp:lastPrinted>
  <dcterms:created xsi:type="dcterms:W3CDTF">2022-10-04T07:56:08Z</dcterms:created>
  <dcterms:modified xsi:type="dcterms:W3CDTF">2024-10-04T12:56:10Z</dcterms:modified>
</cp:coreProperties>
</file>