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9"/>
  </p:notesMasterIdLst>
  <p:handoutMasterIdLst>
    <p:handoutMasterId r:id="rId20"/>
  </p:handoutMasterIdLst>
  <p:sldIdLst>
    <p:sldId id="268" r:id="rId2"/>
    <p:sldId id="336" r:id="rId3"/>
    <p:sldId id="287" r:id="rId4"/>
    <p:sldId id="292" r:id="rId5"/>
    <p:sldId id="333" r:id="rId6"/>
    <p:sldId id="338" r:id="rId7"/>
    <p:sldId id="303" r:id="rId8"/>
    <p:sldId id="305" r:id="rId9"/>
    <p:sldId id="313" r:id="rId10"/>
    <p:sldId id="296" r:id="rId11"/>
    <p:sldId id="310" r:id="rId12"/>
    <p:sldId id="297" r:id="rId13"/>
    <p:sldId id="307" r:id="rId14"/>
    <p:sldId id="298" r:id="rId15"/>
    <p:sldId id="309" r:id="rId16"/>
    <p:sldId id="345" r:id="rId17"/>
    <p:sldId id="311" r:id="rId18"/>
  </p:sldIdLst>
  <p:sldSz cx="12192000" cy="6858000"/>
  <p:notesSz cx="6797675" cy="987425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33E57"/>
    <a:srgbClr val="184259"/>
    <a:srgbClr val="9C4E4E"/>
    <a:srgbClr val="700000"/>
    <a:srgbClr val="5E2001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F5AB1C69-6EDB-4FF4-983F-18BD219EF32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52" autoAdjust="0"/>
  </p:normalViewPr>
  <p:slideViewPr>
    <p:cSldViewPr snapToGrid="0">
      <p:cViewPr varScale="1">
        <p:scale>
          <a:sx n="114" d="100"/>
          <a:sy n="114" d="100"/>
        </p:scale>
        <p:origin x="474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82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2BF7510-B9ED-40E0-8274-4F64AD62B83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2" y="1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95E24B0-B97F-4932-93CD-4307D6181DC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5" y="1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AA17F-CB06-445B-ACD3-321E84E51A80}" type="datetimeFigureOut">
              <a:rPr lang="en-US" smtClean="0"/>
              <a:t>9/30/2026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FC3A0DF-A8A7-4EF4-96E5-757FFFC2A93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2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2BEC987-E8F6-4FD2-BFB2-04815BD1D2F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5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078EF9-7F2B-4B20-A25C-9E80C16977B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0114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5" y="1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6141C0-BF72-4A20-AFA7-D05563D549B7}" type="datetimeFigureOut">
              <a:rPr lang="en-US" smtClean="0"/>
              <a:t>9/30/2026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6563" y="1235075"/>
            <a:ext cx="5924550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51983"/>
            <a:ext cx="5438140" cy="388798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5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AAF9CF-D1E5-49FD-94F7-B246BB67E24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92858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 bwMode="blackGray">
      <p:bgPr>
        <a:gradFill flip="none" rotWithShape="1">
          <a:gsLst>
            <a:gs pos="0">
              <a:schemeClr val="accent3">
                <a:lumMod val="89000"/>
              </a:schemeClr>
            </a:gs>
            <a:gs pos="23000">
              <a:schemeClr val="accent3">
                <a:lumMod val="89000"/>
              </a:schemeClr>
            </a:gs>
            <a:gs pos="69000">
              <a:schemeClr val="accent3">
                <a:lumMod val="75000"/>
              </a:schemeClr>
            </a:gs>
            <a:gs pos="97000">
              <a:schemeClr val="accent3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840914" cy="1260000"/>
          </a:xfrm>
        </p:spPr>
        <p:txBody>
          <a:bodyPr anchor="ctr" anchorCtr="0">
            <a:normAutofit/>
          </a:bodyPr>
          <a:lstStyle>
            <a:lvl1pPr>
              <a:defRPr sz="300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1" y="1869601"/>
            <a:ext cx="10840914" cy="3921600"/>
          </a:xfrm>
        </p:spPr>
        <p:txBody>
          <a:bodyPr anchor="t" anchorCtr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7D2A-0DF8-424B-9572-B79AEBB2D9DC}" type="datetimeFigureOut">
              <a:rPr lang="en-US" noProof="0" smtClean="0"/>
              <a:t>9/30/2026</a:t>
            </a:fld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28F7C25-BFB6-430F-87B6-7D0D2C7493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-185517" y="1223433"/>
            <a:ext cx="504000" cy="0"/>
          </a:xfrm>
          <a:prstGeom prst="line">
            <a:avLst/>
          </a:prstGeom>
          <a:ln w="127000" cap="sq">
            <a:solidFill>
              <a:schemeClr val="accent3"/>
            </a:solidFill>
            <a:miter lim="800000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0262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blackGray">
      <p:bgPr>
        <a:gradFill flip="none" rotWithShape="1">
          <a:gsLst>
            <a:gs pos="0">
              <a:schemeClr val="accent3">
                <a:lumMod val="89000"/>
              </a:schemeClr>
            </a:gs>
            <a:gs pos="23000">
              <a:schemeClr val="accent3">
                <a:lumMod val="89000"/>
              </a:schemeClr>
            </a:gs>
            <a:gs pos="69000">
              <a:schemeClr val="accent3">
                <a:lumMod val="75000"/>
              </a:schemeClr>
            </a:gs>
            <a:gs pos="97000">
              <a:schemeClr val="accent3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1786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76500" y="2716272"/>
            <a:ext cx="8683625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76500" y="5137736"/>
            <a:ext cx="8683625" cy="73284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984B7D2A-0DF8-424B-9572-B79AEBB2D9DC}" type="datetimeFigureOut">
              <a:rPr lang="en-US" noProof="0" smtClean="0"/>
              <a:t>9/30/2026</a:t>
            </a:fld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0629371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2450" y="1874308"/>
            <a:ext cx="3814235" cy="1260000"/>
          </a:xfrm>
        </p:spPr>
        <p:txBody>
          <a:bodyPr anchor="ctr" anchorCtr="0">
            <a:noAutofit/>
          </a:bodyPr>
          <a:lstStyle>
            <a:lvl1pPr algn="r">
              <a:defRPr sz="3000" b="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0" y="0"/>
            <a:ext cx="7543800" cy="6856214"/>
          </a:xfrm>
        </p:spPr>
        <p:txBody>
          <a:bodyPr anchor="ctr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2450" y="3134308"/>
            <a:ext cx="3814235" cy="20166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7D2A-0DF8-424B-9572-B79AEBB2D9DC}" type="datetimeFigureOut">
              <a:rPr lang="en-US" noProof="0" smtClean="0"/>
              <a:t>9/30/2026</a:t>
            </a:fld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006338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Description and Con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>
            <a:extLst>
              <a:ext uri="{FF2B5EF4-FFF2-40B4-BE49-F238E27FC236}">
                <a16:creationId xmlns:a16="http://schemas.microsoft.com/office/drawing/2014/main" id="{A1E35E73-B2F7-41DF-AAD2-58E6BE2710D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840914" cy="1260000"/>
          </a:xfrm>
        </p:spPr>
        <p:txBody>
          <a:bodyPr anchor="ctr" anchorCtr="0">
            <a:normAutofit/>
          </a:bodyPr>
          <a:lstStyle>
            <a:lvl1pPr>
              <a:defRPr sz="300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1881824"/>
            <a:ext cx="10840914" cy="1032826"/>
          </a:xfrm>
        </p:spPr>
        <p:txBody>
          <a:bodyPr anchor="t" anchorCtr="0">
            <a:no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7D2A-0DF8-424B-9572-B79AEBB2D9DC}" type="datetimeFigureOut">
              <a:rPr lang="en-US" noProof="0" smtClean="0"/>
              <a:t>9/30/2026</a:t>
            </a:fld>
            <a:endParaRPr lang="en-US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47DAE59-9D63-4159-8F3E-560C31F19A8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216192" y="3837470"/>
            <a:ext cx="1310050" cy="959003"/>
          </a:xfrm>
        </p:spPr>
        <p:txBody>
          <a:bodyPr>
            <a:noAutofit/>
          </a:bodyPr>
          <a:lstStyle>
            <a:lvl1pPr marL="0" indent="0" algn="ctr">
              <a:buNone/>
              <a:defRPr sz="1200"/>
            </a:lvl1pPr>
            <a:lvl3pPr algn="ctr">
              <a:defRPr sz="1200"/>
            </a:lvl3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4249143D-80A5-4E4C-BBFD-F253500CE226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685799" y="2914650"/>
            <a:ext cx="10840914" cy="502126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Text Placeholder 5">
            <a:extLst>
              <a:ext uri="{FF2B5EF4-FFF2-40B4-BE49-F238E27FC236}">
                <a16:creationId xmlns:a16="http://schemas.microsoft.com/office/drawing/2014/main" id="{B06123F0-984B-4EF8-9945-3621C401B7A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465366" y="3837470"/>
            <a:ext cx="1310050" cy="959003"/>
          </a:xfrm>
        </p:spPr>
        <p:txBody>
          <a:bodyPr>
            <a:noAutofit/>
          </a:bodyPr>
          <a:lstStyle>
            <a:lvl1pPr marL="0" indent="0" algn="ctr">
              <a:buNone/>
              <a:defRPr sz="1200"/>
            </a:lvl1pPr>
            <a:lvl3pPr algn="ctr">
              <a:defRPr sz="1200"/>
            </a:lvl3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A669C074-A9BE-4B07-ACEE-3B34AAC8B9E7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548424" y="3837470"/>
            <a:ext cx="1310050" cy="959003"/>
          </a:xfrm>
        </p:spPr>
        <p:txBody>
          <a:bodyPr>
            <a:noAutofit/>
          </a:bodyPr>
          <a:lstStyle>
            <a:lvl1pPr marL="0" indent="0" algn="ctr">
              <a:buNone/>
              <a:defRPr sz="1200"/>
            </a:lvl1pPr>
            <a:lvl3pPr algn="ctr">
              <a:defRPr sz="1200"/>
            </a:lvl3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9" name="Text Placeholder 5">
            <a:extLst>
              <a:ext uri="{FF2B5EF4-FFF2-40B4-BE49-F238E27FC236}">
                <a16:creationId xmlns:a16="http://schemas.microsoft.com/office/drawing/2014/main" id="{84A40D78-D6DD-41A7-A132-9D48DF8649A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382308" y="3837470"/>
            <a:ext cx="1310050" cy="959003"/>
          </a:xfrm>
        </p:spPr>
        <p:txBody>
          <a:bodyPr>
            <a:noAutofit/>
          </a:bodyPr>
          <a:lstStyle>
            <a:lvl1pPr marL="0" indent="0" algn="ctr">
              <a:buNone/>
              <a:defRPr sz="1200"/>
            </a:lvl1pPr>
            <a:lvl3pPr algn="ctr">
              <a:defRPr sz="1200"/>
            </a:lvl3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8" name="Text Placeholder 5">
            <a:extLst>
              <a:ext uri="{FF2B5EF4-FFF2-40B4-BE49-F238E27FC236}">
                <a16:creationId xmlns:a16="http://schemas.microsoft.com/office/drawing/2014/main" id="{4A9CFAA7-850F-4C92-A9BE-56452E5CA04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299250" y="3837470"/>
            <a:ext cx="1310050" cy="959003"/>
          </a:xfrm>
        </p:spPr>
        <p:txBody>
          <a:bodyPr>
            <a:noAutofit/>
          </a:bodyPr>
          <a:lstStyle>
            <a:lvl1pPr marL="0" indent="0" algn="ctr">
              <a:buNone/>
              <a:defRPr sz="1200"/>
            </a:lvl1pPr>
            <a:lvl3pPr algn="ctr">
              <a:defRPr sz="1200"/>
            </a:lvl3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C5A0CF1-9FE7-4149-97DC-5221639144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-185517" y="1242483"/>
            <a:ext cx="504000" cy="0"/>
          </a:xfrm>
          <a:prstGeom prst="line">
            <a:avLst/>
          </a:prstGeom>
          <a:ln w="127000" cap="sq">
            <a:solidFill>
              <a:schemeClr val="accent3"/>
            </a:solidFill>
            <a:miter lim="800000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36392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7326" y="995967"/>
            <a:ext cx="6238874" cy="1260000"/>
          </a:xfrm>
        </p:spPr>
        <p:txBody>
          <a:bodyPr anchor="ctr" anchorCtr="0">
            <a:noAutofit/>
          </a:bodyPr>
          <a:lstStyle>
            <a:lvl1pPr algn="r">
              <a:defRPr sz="3000" b="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 bwMode="blackGray">
          <a:xfrm>
            <a:off x="8014200" y="995968"/>
            <a:ext cx="3492000" cy="4866064"/>
          </a:xfrm>
          <a:prstGeom prst="roundRect">
            <a:avLst>
              <a:gd name="adj" fmla="val 2371"/>
            </a:avLst>
          </a:prstGeom>
          <a:solidFill>
            <a:schemeClr val="bg2">
              <a:lumMod val="75000"/>
              <a:lumOff val="25000"/>
            </a:schemeClr>
          </a:solidFill>
          <a:ln w="28575" cap="sq" cmpd="sng">
            <a:solidFill>
              <a:schemeClr val="accent3">
                <a:lumMod val="50000"/>
              </a:schemeClr>
            </a:solidFill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85849" y="2255967"/>
            <a:ext cx="6610351" cy="3476618"/>
          </a:xfrm>
        </p:spPr>
        <p:txBody>
          <a:bodyPr anchor="t">
            <a:normAutofit/>
          </a:bodyPr>
          <a:lstStyle>
            <a:lvl1pPr marL="0" indent="0" algn="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7D2A-0DF8-424B-9572-B79AEBB2D9DC}" type="datetimeFigureOut">
              <a:rPr lang="en-US" noProof="0" smtClean="0"/>
              <a:t>9/30/2026</a:t>
            </a:fld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9693825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Righ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57974" y="995968"/>
            <a:ext cx="4848225" cy="1260000"/>
          </a:xfrm>
        </p:spPr>
        <p:txBody>
          <a:bodyPr anchor="ctr" anchorCtr="0">
            <a:normAutofit/>
          </a:bodyPr>
          <a:lstStyle>
            <a:lvl1pPr algn="l">
              <a:defRPr sz="3000" b="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 bwMode="blackGray">
          <a:xfrm>
            <a:off x="727574" y="914400"/>
            <a:ext cx="5749425" cy="4818185"/>
          </a:xfrm>
          <a:prstGeom prst="roundRect">
            <a:avLst>
              <a:gd name="adj" fmla="val 2371"/>
            </a:avLst>
          </a:prstGeom>
          <a:solidFill>
            <a:schemeClr val="bg2">
              <a:lumMod val="75000"/>
              <a:lumOff val="25000"/>
            </a:schemeClr>
          </a:solidFill>
          <a:ln w="28575" cap="sq" cmpd="sng">
            <a:solidFill>
              <a:schemeClr val="accent3">
                <a:lumMod val="50000"/>
              </a:schemeClr>
            </a:solidFill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57974" y="2255968"/>
            <a:ext cx="4848225" cy="347661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7D2A-0DF8-424B-9572-B79AEBB2D9DC}" type="datetimeFigureOut">
              <a:rPr lang="en-US" noProof="0" smtClean="0"/>
              <a:t>9/30/2026</a:t>
            </a:fld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832959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 bwMode="white">
          <a:xfrm>
            <a:off x="10571243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noProof="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 bwMode="white">
          <a:xfrm>
            <a:off x="100262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noProof="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320801" y="609601"/>
            <a:ext cx="9550399" cy="2743199"/>
          </a:xfrm>
        </p:spPr>
        <p:txBody>
          <a:bodyPr anchor="ctr">
            <a:normAutofit/>
          </a:bodyPr>
          <a:lstStyle>
            <a:lvl1pPr algn="ctr">
              <a:defRPr sz="3000" b="0" i="1" cap="none"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26408" y="3352800"/>
            <a:ext cx="9339184" cy="3810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1AD7857E-8E0E-4AC1-ABDC-E42462C788DE}"/>
              </a:ext>
            </a:extLst>
          </p:cNvPr>
          <p:cNvSpPr/>
          <p:nvPr userDrawn="1"/>
        </p:nvSpPr>
        <p:spPr>
          <a:xfrm>
            <a:off x="1750844" y="3962401"/>
            <a:ext cx="8690313" cy="1908173"/>
          </a:xfrm>
          <a:prstGeom prst="roundRect">
            <a:avLst>
              <a:gd name="adj" fmla="val 6552"/>
            </a:avLst>
          </a:prstGeom>
          <a:solidFill>
            <a:schemeClr val="accent3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57375" y="4021138"/>
            <a:ext cx="8486775" cy="1760537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7D2A-0DF8-424B-9572-B79AEBB2D9DC}" type="datetimeFigureOut">
              <a:rPr lang="en-US" noProof="0" smtClean="0"/>
              <a:t>9/30/2026</a:t>
            </a:fld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153409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>
            <a:extLst>
              <a:ext uri="{FF2B5EF4-FFF2-40B4-BE49-F238E27FC236}">
                <a16:creationId xmlns:a16="http://schemas.microsoft.com/office/drawing/2014/main" id="{A1E35E73-B2F7-41DF-AAD2-58E6BE2710D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599"/>
            <a:ext cx="10840914" cy="1260000"/>
          </a:xfrm>
        </p:spPr>
        <p:txBody>
          <a:bodyPr>
            <a:normAutofit/>
          </a:bodyPr>
          <a:lstStyle>
            <a:lvl1pPr>
              <a:defRPr sz="300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1869599"/>
            <a:ext cx="5202071" cy="91622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870201"/>
            <a:ext cx="5202071" cy="2916000"/>
          </a:xfrm>
          <a:prstGeom prst="roundRect">
            <a:avLst>
              <a:gd name="adj" fmla="val 2496"/>
            </a:avLst>
          </a:prstGeom>
          <a:ln w="28575">
            <a:solidFill>
              <a:schemeClr val="accent3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t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8270" y="1869599"/>
            <a:ext cx="5228444" cy="91622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8270" y="2870201"/>
            <a:ext cx="5202071" cy="2916000"/>
          </a:xfrm>
          <a:prstGeom prst="roundRect">
            <a:avLst>
              <a:gd name="adj" fmla="val 2798"/>
            </a:avLst>
          </a:prstGeom>
          <a:ln w="28575">
            <a:solidFill>
              <a:schemeClr val="accent3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t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7D2A-0DF8-424B-9572-B79AEBB2D9DC}" type="datetimeFigureOut">
              <a:rPr lang="en-US" noProof="0" smtClean="0"/>
              <a:t>9/30/2026</a:t>
            </a:fld>
            <a:endParaRPr lang="en-US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031B0A9-3E16-4C5B-A6CE-045BCB91A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V="1">
            <a:off x="57150" y="939761"/>
            <a:ext cx="3666" cy="491143"/>
          </a:xfrm>
          <a:prstGeom prst="line">
            <a:avLst/>
          </a:prstGeom>
          <a:ln w="127000" cap="sq">
            <a:solidFill>
              <a:schemeClr val="accent3"/>
            </a:solidFill>
            <a:miter lim="800000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69611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840914" cy="1260000"/>
          </a:xfrm>
        </p:spPr>
        <p:txBody>
          <a:bodyPr>
            <a:normAutofit/>
          </a:bodyPr>
          <a:lstStyle>
            <a:lvl1pPr>
              <a:defRPr sz="300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E44449DE-635B-4B23-9B8B-C95A5B8764DB}"/>
              </a:ext>
            </a:extLst>
          </p:cNvPr>
          <p:cNvSpPr/>
          <p:nvPr userDrawn="1"/>
        </p:nvSpPr>
        <p:spPr>
          <a:xfrm>
            <a:off x="663356" y="1790228"/>
            <a:ext cx="10863358" cy="4080348"/>
          </a:xfrm>
          <a:prstGeom prst="roundRect">
            <a:avLst>
              <a:gd name="adj" fmla="val 2634"/>
            </a:avLst>
          </a:prstGeom>
          <a:solidFill>
            <a:schemeClr val="accent3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1869600"/>
            <a:ext cx="5040000" cy="3921601"/>
          </a:xfrm>
          <a:prstGeom prst="roundRect">
            <a:avLst>
              <a:gd name="adj" fmla="val 1970"/>
            </a:avLst>
          </a:prstGeom>
          <a:ln w="28575">
            <a:noFill/>
          </a:ln>
          <a:effectLst/>
        </p:spPr>
        <p:txBody>
          <a:bodyPr anchor="t" anchorCtr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8644" y="1869601"/>
            <a:ext cx="5040000" cy="3921600"/>
          </a:xfrm>
          <a:prstGeom prst="roundRect">
            <a:avLst>
              <a:gd name="adj" fmla="val 2211"/>
            </a:avLst>
          </a:prstGeom>
          <a:ln w="28575">
            <a:noFill/>
          </a:ln>
          <a:effectLst/>
        </p:spPr>
        <p:txBody>
          <a:bodyPr anchor="t" anchorCtr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7D2A-0DF8-424B-9572-B79AEBB2D9DC}" type="datetimeFigureOut">
              <a:rPr lang="en-US" noProof="0" smtClean="0"/>
              <a:t>9/30/2026</a:t>
            </a:fld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8539E0A-8009-4A6E-A7A1-5AEFA5220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V="1">
            <a:off x="57150" y="996911"/>
            <a:ext cx="3666" cy="491143"/>
          </a:xfrm>
          <a:prstGeom prst="line">
            <a:avLst/>
          </a:prstGeom>
          <a:ln w="127000" cap="sq">
            <a:solidFill>
              <a:schemeClr val="accent3"/>
            </a:solidFill>
            <a:miter lim="800000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3527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85801" y="609601"/>
            <a:ext cx="10840913" cy="3124199"/>
          </a:xfrm>
        </p:spPr>
        <p:txBody>
          <a:bodyPr anchor="ctr">
            <a:normAutofit/>
          </a:bodyPr>
          <a:lstStyle>
            <a:lvl1pPr algn="l">
              <a:defRPr sz="3000" b="0" cap="none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3733800"/>
            <a:ext cx="10840914" cy="20574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7D2A-0DF8-424B-9572-B79AEBB2D9DC}" type="datetimeFigureOut">
              <a:rPr lang="en-US" noProof="0" smtClean="0"/>
              <a:t>9/30/2026</a:t>
            </a:fld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83326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840914" cy="1260000"/>
          </a:xfrm>
        </p:spPr>
        <p:txBody>
          <a:bodyPr>
            <a:normAutofit/>
          </a:bodyPr>
          <a:lstStyle>
            <a:lvl1pPr>
              <a:defRPr sz="300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7D2A-0DF8-424B-9572-B79AEBB2D9DC}" type="datetimeFigureOut">
              <a:rPr lang="en-US" noProof="0" smtClean="0"/>
              <a:t>9/30/2026</a:t>
            </a:fld>
            <a:endParaRPr lang="en-US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5106499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7D2A-0DF8-424B-9572-B79AEBB2D9DC}" type="datetimeFigureOut">
              <a:rPr lang="en-US" noProof="0" smtClean="0"/>
              <a:t>9/30/2026</a:t>
            </a:fld>
            <a:endParaRPr lang="en-US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453706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blackGray">
      <p:bgPr>
        <a:gradFill flip="none" rotWithShape="1">
          <a:gsLst>
            <a:gs pos="0">
              <a:schemeClr val="accent3">
                <a:lumMod val="89000"/>
              </a:schemeClr>
            </a:gs>
            <a:gs pos="23000">
              <a:schemeClr val="accent3">
                <a:lumMod val="89000"/>
              </a:schemeClr>
            </a:gs>
            <a:gs pos="69000">
              <a:schemeClr val="accent3">
                <a:lumMod val="75000"/>
              </a:schemeClr>
            </a:gs>
            <a:gs pos="97000">
              <a:schemeClr val="accent3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white">
          <a:xfrm>
            <a:off x="685801" y="609600"/>
            <a:ext cx="10840914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white">
          <a:xfrm>
            <a:off x="685801" y="2142067"/>
            <a:ext cx="10840914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84B7D2A-0DF8-424B-9572-B79AEBB2D9DC}" type="datetimeFigureOut">
              <a:rPr lang="en-US" noProof="0" smtClean="0"/>
              <a:t>9/30/2026</a:t>
            </a:fld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59" y="5870575"/>
            <a:ext cx="1260655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0090699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2" r:id="rId1"/>
    <p:sldLayoutId id="2147483661" r:id="rId2"/>
    <p:sldLayoutId id="2147483668" r:id="rId3"/>
    <p:sldLayoutId id="2147483679" r:id="rId4"/>
    <p:sldLayoutId id="2147483669" r:id="rId5"/>
    <p:sldLayoutId id="2147483680" r:id="rId6"/>
    <p:sldLayoutId id="2147483672" r:id="rId7"/>
    <p:sldLayoutId id="2147483665" r:id="rId8"/>
    <p:sldLayoutId id="2147483664" r:id="rId9"/>
    <p:sldLayoutId id="2147483671" r:id="rId10"/>
    <p:sldLayoutId id="2147483666" r:id="rId11"/>
    <p:sldLayoutId id="2147483667" r:id="rId12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dwinprimary.co.uk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ttrockstars.com/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133E57"/>
            </a:gs>
            <a:gs pos="23000">
              <a:schemeClr val="accent3">
                <a:lumMod val="89000"/>
              </a:schemeClr>
            </a:gs>
            <a:gs pos="69000">
              <a:schemeClr val="accent3">
                <a:lumMod val="75000"/>
              </a:schemeClr>
            </a:gs>
            <a:gs pos="97000">
              <a:schemeClr val="accent3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Logo&#10;&#10;Description automatically generated">
            <a:extLst>
              <a:ext uri="{FF2B5EF4-FFF2-40B4-BE49-F238E27FC236}">
                <a16:creationId xmlns:a16="http://schemas.microsoft.com/office/drawing/2014/main" id="{29324A51-6668-FAA9-9A27-3AE161E4054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8000"/>
          </a:blip>
          <a:stretch>
            <a:fillRect/>
          </a:stretch>
        </p:blipFill>
        <p:spPr>
          <a:xfrm>
            <a:off x="1757968" y="-1475944"/>
            <a:ext cx="9134324" cy="913432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635B398-1E7F-44AD-8356-8345134C95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90134" y="2961564"/>
            <a:ext cx="9669992" cy="1370954"/>
          </a:xfrm>
        </p:spPr>
        <p:txBody>
          <a:bodyPr>
            <a:noAutofit/>
          </a:bodyPr>
          <a:lstStyle/>
          <a:p>
            <a:r>
              <a:rPr lang="en-US" sz="6600" dirty="0"/>
              <a:t>Year Four Curriculum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52A3D91-AB3F-4EDF-B87E-FDDF6C5DC4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42584" y="4564530"/>
            <a:ext cx="8683625" cy="732840"/>
          </a:xfrm>
        </p:spPr>
        <p:txBody>
          <a:bodyPr/>
          <a:lstStyle/>
          <a:p>
            <a:r>
              <a:rPr lang="en-US" sz="2800" dirty="0"/>
              <a:t>1/10/26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27490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1536569" y="305068"/>
            <a:ext cx="10103081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i="0" dirty="0">
                <a:effectLst/>
                <a:latin typeface="Corbel" panose="020B0503020204020204" pitchFamily="34" charset="0"/>
              </a:rPr>
              <a:t>Y4 Team</a:t>
            </a:r>
            <a:endParaRPr lang="en-GB" sz="1000" b="1" dirty="0">
              <a:latin typeface="Corbel" panose="020B0503020204020204" pitchFamily="34" charset="0"/>
            </a:endParaRPr>
          </a:p>
          <a:p>
            <a:pPr algn="l"/>
            <a:endParaRPr lang="en-GB" sz="2800" b="0" i="0" dirty="0">
              <a:effectLst/>
              <a:latin typeface="GDS Transport"/>
            </a:endParaRPr>
          </a:p>
          <a:p>
            <a:r>
              <a:rPr lang="en-GB" sz="3600" b="1" dirty="0"/>
              <a:t>Teachers*: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dirty="0"/>
              <a:t>Mr Galea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dirty="0"/>
              <a:t>Mrs Wood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3600" dirty="0"/>
          </a:p>
          <a:p>
            <a:r>
              <a:rPr lang="en-GB" sz="3600" b="1" dirty="0"/>
              <a:t>Support Staff: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/>
              <a:t>Mrs Ryan (Mon-Wed)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/>
              <a:t>Mrs Herd (Wed-Fri)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2400" dirty="0"/>
          </a:p>
          <a:p>
            <a:r>
              <a:rPr lang="en-GB" sz="3600" b="1" i="1" dirty="0">
                <a:latin typeface="Corbel" panose="020B0503020204020204" pitchFamily="34" charset="0"/>
              </a:rPr>
              <a:t>*parents’ consultations - 19/10/26</a:t>
            </a:r>
            <a:r>
              <a:rPr lang="en-GB" sz="3600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408200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1035693" y="583294"/>
            <a:ext cx="10358022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i="0" dirty="0">
                <a:effectLst/>
                <a:latin typeface="Corbel" panose="020B0503020204020204" pitchFamily="34" charset="0"/>
              </a:rPr>
              <a:t>The National Curriculum</a:t>
            </a:r>
          </a:p>
          <a:p>
            <a:pPr algn="l"/>
            <a:endParaRPr lang="en-GB" sz="4000" b="1" i="0" dirty="0">
              <a:effectLst/>
              <a:latin typeface="Corbel" panose="020B0503020204020204" pitchFamily="34" charset="0"/>
            </a:endParaRPr>
          </a:p>
          <a:p>
            <a:pPr algn="l"/>
            <a:r>
              <a:rPr lang="en-GB" sz="4000" b="0" i="0" dirty="0">
                <a:effectLst/>
                <a:latin typeface="Corbel" panose="020B0503020204020204" pitchFamily="34" charset="0"/>
              </a:rPr>
              <a:t>The national curriculum is a set of subjects and standards used by primary and secondary schools so children learn the same things. </a:t>
            </a:r>
          </a:p>
          <a:p>
            <a:pPr algn="l"/>
            <a:endParaRPr lang="en-GB" sz="4000" dirty="0">
              <a:latin typeface="Corbel" panose="020B0503020204020204" pitchFamily="34" charset="0"/>
            </a:endParaRPr>
          </a:p>
          <a:p>
            <a:pPr algn="l"/>
            <a:r>
              <a:rPr lang="en-GB" sz="4000" b="0" i="0" dirty="0">
                <a:effectLst/>
                <a:latin typeface="Corbel" panose="020B0503020204020204" pitchFamily="34" charset="0"/>
              </a:rPr>
              <a:t>It covers what subjects are taught and the standards children should reach in each subject.</a:t>
            </a:r>
          </a:p>
        </p:txBody>
      </p:sp>
    </p:spTree>
    <p:extLst>
      <p:ext uri="{BB962C8B-B14F-4D97-AF65-F5344CB8AC3E}">
        <p14:creationId xmlns:p14="http://schemas.microsoft.com/office/powerpoint/2010/main" val="21744796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42506" y="-1240895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638315" y="398629"/>
            <a:ext cx="103580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i="0" dirty="0">
                <a:effectLst/>
                <a:latin typeface="Corbel" panose="020B0503020204020204" pitchFamily="34" charset="0"/>
              </a:rPr>
              <a:t>The National Curriculum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9DBDF6E-512A-678B-866F-06767A408EDF}"/>
              </a:ext>
            </a:extLst>
          </p:cNvPr>
          <p:cNvSpPr txBox="1"/>
          <p:nvPr/>
        </p:nvSpPr>
        <p:spPr>
          <a:xfrm>
            <a:off x="638315" y="1229626"/>
            <a:ext cx="11714327" cy="6986528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B0C0C"/>
                </a:solidFill>
                <a:latin typeface="GDS Transport"/>
              </a:rPr>
              <a:t> </a:t>
            </a:r>
            <a:r>
              <a:rPr lang="en-GB" sz="2400" b="0" i="0" dirty="0">
                <a:effectLst/>
              </a:rPr>
              <a:t>English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</a:rPr>
              <a:t> maths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</a:rPr>
              <a:t> science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</a:rPr>
              <a:t> design and technology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</a:rPr>
              <a:t> history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dirty="0"/>
              <a:t> g</a:t>
            </a:r>
            <a:r>
              <a:rPr lang="en-GB" sz="2400" b="0" i="0" dirty="0">
                <a:effectLst/>
              </a:rPr>
              <a:t>eography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</a:rPr>
              <a:t> art and design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</a:rPr>
              <a:t> music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</a:rPr>
              <a:t> physical education (PE), including swimming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</a:rPr>
              <a:t> computing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dirty="0"/>
              <a:t> relationship and health education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/>
              <a:t> modern foreign languages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</a:rPr>
              <a:t> religious education</a:t>
            </a:r>
          </a:p>
          <a:p>
            <a:pPr algn="l"/>
            <a:endParaRPr lang="en-GB" sz="2400" b="0" i="0" dirty="0">
              <a:effectLst/>
            </a:endParaRPr>
          </a:p>
          <a:p>
            <a:pPr algn="l"/>
            <a:endParaRPr lang="en-GB" sz="2400" dirty="0"/>
          </a:p>
          <a:p>
            <a:pPr algn="l"/>
            <a:endParaRPr lang="en-GB" sz="2400" b="0" i="0" dirty="0">
              <a:effectLst/>
            </a:endParaRPr>
          </a:p>
          <a:p>
            <a:pPr algn="l"/>
            <a:endParaRPr lang="en-GB" sz="2400" dirty="0"/>
          </a:p>
          <a:p>
            <a:pPr algn="l"/>
            <a:endParaRPr lang="en-GB" sz="2400" b="0" i="0" dirty="0">
              <a:effectLst/>
            </a:endParaRPr>
          </a:p>
          <a:p>
            <a:pPr algn="l"/>
            <a:r>
              <a:rPr lang="en-GB" sz="2400" b="1" dirty="0"/>
              <a:t>Plus: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</a:rPr>
              <a:t> PSHE &amp; citizenship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</a:rPr>
              <a:t> sex education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5449169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552350" y="392225"/>
            <a:ext cx="11087300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GB" sz="1000" b="1" dirty="0">
              <a:latin typeface="Corbel" panose="020B0503020204020204" pitchFamily="34" charset="0"/>
            </a:endParaRPr>
          </a:p>
          <a:p>
            <a:pPr algn="l"/>
            <a:r>
              <a:rPr lang="en-GB" sz="3600" b="1" dirty="0"/>
              <a:t>Curriculum Map: </a:t>
            </a:r>
          </a:p>
          <a:p>
            <a:pPr algn="l"/>
            <a:endParaRPr lang="en-GB" sz="3600" dirty="0"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Home | Godwin Primary School</a:t>
            </a:r>
            <a:endParaRPr lang="en-GB" sz="3600" dirty="0"/>
          </a:p>
          <a:p>
            <a:pPr algn="l"/>
            <a:endParaRPr lang="en-GB" sz="3600" dirty="0"/>
          </a:p>
          <a:p>
            <a:pPr algn="l"/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2044140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1E21BD-87EC-4A80-B103-2F6DA1981D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8771" y="478172"/>
            <a:ext cx="11274458" cy="605597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600" b="1" dirty="0"/>
          </a:p>
          <a:p>
            <a:pPr marL="0" indent="0">
              <a:buNone/>
            </a:pPr>
            <a:r>
              <a:rPr lang="en-GB" sz="2600" b="1" dirty="0"/>
              <a:t>At Godwin Primary School we follow the National Curriculum.  We plan from this, ensuring we develop a curriculum that:</a:t>
            </a:r>
            <a:r>
              <a:rPr lang="en-GB" sz="5400" dirty="0"/>
              <a:t> </a:t>
            </a:r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r>
              <a:rPr lang="en-GB" sz="5400" i="1" dirty="0"/>
              <a:t>…has reading at its heart - so that every child leaves us as a fluent reader, readily able to access the next stage of their learning…</a:t>
            </a:r>
          </a:p>
          <a:p>
            <a:pPr marL="0" indent="0">
              <a:buNone/>
            </a:pPr>
            <a:endParaRPr lang="en-GB" sz="24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53162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2601332" y="-154689"/>
            <a:ext cx="6442000" cy="6442000"/>
          </a:xfrm>
          <a:prstGeom prst="rect">
            <a:avLst/>
          </a:prstGeom>
        </p:spPr>
      </p:pic>
      <p:pic>
        <p:nvPicPr>
          <p:cNvPr id="1028" name="Picture 4" descr="https://m.media-amazon.com/images/I/71mLSGuEsXL._SL1500_.jpg">
            <a:extLst>
              <a:ext uri="{FF2B5EF4-FFF2-40B4-BE49-F238E27FC236}">
                <a16:creationId xmlns:a16="http://schemas.microsoft.com/office/drawing/2014/main" id="{F88EEB3F-2515-4D42-83BB-40C3C76B1C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26594">
            <a:off x="2613100" y="1034792"/>
            <a:ext cx="2758035" cy="4157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m.media-amazon.com/images/I/81Y4iW17Z2L._SL1500_.jpg">
            <a:extLst>
              <a:ext uri="{FF2B5EF4-FFF2-40B4-BE49-F238E27FC236}">
                <a16:creationId xmlns:a16="http://schemas.microsoft.com/office/drawing/2014/main" id="{A8AB461F-2BBF-49DB-AB93-A510DBAA4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98442">
            <a:off x="95688" y="263028"/>
            <a:ext cx="2632098" cy="4066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m.media-amazon.com/images/I/81XNfifU1jL._SL1500_.jpg">
            <a:extLst>
              <a:ext uri="{FF2B5EF4-FFF2-40B4-BE49-F238E27FC236}">
                <a16:creationId xmlns:a16="http://schemas.microsoft.com/office/drawing/2014/main" id="{24AE09FD-3AFE-4FD9-B612-980869421D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82687">
            <a:off x="8463090" y="312821"/>
            <a:ext cx="3249064" cy="4462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https://m.media-amazon.com/images/I/81XNfifU1jL._SL1500_.jpg">
            <a:extLst>
              <a:ext uri="{FF2B5EF4-FFF2-40B4-BE49-F238E27FC236}">
                <a16:creationId xmlns:a16="http://schemas.microsoft.com/office/drawing/2014/main" id="{DE5B3879-4515-4138-B27F-7BFB25C3CF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82687">
            <a:off x="8463091" y="319830"/>
            <a:ext cx="3249064" cy="4462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m.media-amazon.com/images/I/81-B-8UGo6L._SL1500_.jpg">
            <a:extLst>
              <a:ext uri="{FF2B5EF4-FFF2-40B4-BE49-F238E27FC236}">
                <a16:creationId xmlns:a16="http://schemas.microsoft.com/office/drawing/2014/main" id="{CC069E87-78C0-412A-B488-64DAF892C2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124">
            <a:off x="5313681" y="1888623"/>
            <a:ext cx="3131582" cy="4725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73230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632097" y="910699"/>
            <a:ext cx="10260195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dirty="0">
                <a:latin typeface="Corbel" panose="020B0503020204020204" pitchFamily="34" charset="0"/>
              </a:rPr>
              <a:t>Whole Class Texts</a:t>
            </a:r>
            <a:endParaRPr lang="en-GB" sz="4800" b="1" i="0" dirty="0">
              <a:effectLst/>
              <a:latin typeface="Corbel" panose="020B0503020204020204" pitchFamily="34" charset="0"/>
            </a:endParaRPr>
          </a:p>
          <a:p>
            <a:pPr algn="l"/>
            <a:endParaRPr lang="en-GB" sz="1000" b="1" dirty="0">
              <a:latin typeface="Corbel" panose="020B050302020402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4000" dirty="0">
                <a:latin typeface="GDS Transport"/>
              </a:rPr>
              <a:t> Read to daily – whole class texts as well as dedicated reading lessons.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4000" dirty="0">
                <a:latin typeface="GDS Transport"/>
              </a:rPr>
              <a:t> Chosen with diversity and breadth of reading experience in mind.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4000" dirty="0">
                <a:latin typeface="GDS Transport"/>
              </a:rPr>
              <a:t> Texts also act as broad themes for other English work e.g. grammar and writing.</a:t>
            </a:r>
          </a:p>
          <a:p>
            <a:endParaRPr lang="en-GB" sz="4000" dirty="0"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64684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460070" y="627116"/>
            <a:ext cx="11512271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i="0" dirty="0">
                <a:effectLst/>
                <a:latin typeface="Corbel" panose="020B0503020204020204" pitchFamily="34" charset="0"/>
              </a:rPr>
              <a:t>Reading Skills</a:t>
            </a:r>
          </a:p>
          <a:p>
            <a:pPr algn="l"/>
            <a:endParaRPr lang="en-GB" sz="1000" b="1" dirty="0">
              <a:latin typeface="Corbel" panose="020B0503020204020204" pitchFamily="34" charset="0"/>
            </a:endParaRPr>
          </a:p>
          <a:p>
            <a:pPr algn="l"/>
            <a:endParaRPr lang="en-GB" sz="1000" b="1" i="0" dirty="0">
              <a:effectLst/>
              <a:latin typeface="GDS Transport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200" dirty="0">
                <a:latin typeface="GDS Transport"/>
              </a:rPr>
              <a:t> </a:t>
            </a:r>
            <a:r>
              <a:rPr lang="en-GB" sz="4000" b="1" dirty="0">
                <a:latin typeface="GDS Transport"/>
              </a:rPr>
              <a:t>Decode</a:t>
            </a:r>
            <a:r>
              <a:rPr lang="en-GB" sz="4000" dirty="0">
                <a:latin typeface="GDS Transport"/>
              </a:rPr>
              <a:t> words they are having difficulty with.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4000" dirty="0">
                <a:latin typeface="GDS Transport"/>
              </a:rPr>
              <a:t> </a:t>
            </a:r>
            <a:r>
              <a:rPr lang="en-GB" sz="4000" b="1" dirty="0">
                <a:latin typeface="GDS Transport"/>
              </a:rPr>
              <a:t>Work out </a:t>
            </a:r>
            <a:r>
              <a:rPr lang="en-GB" sz="4000" dirty="0">
                <a:latin typeface="GDS Transport"/>
              </a:rPr>
              <a:t>the meaning of unfamiliar words.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4000" dirty="0">
                <a:latin typeface="GDS Transport"/>
              </a:rPr>
              <a:t> </a:t>
            </a:r>
            <a:r>
              <a:rPr lang="en-GB" sz="4000" b="1" dirty="0">
                <a:latin typeface="GDS Transport"/>
              </a:rPr>
              <a:t>Check</a:t>
            </a:r>
            <a:r>
              <a:rPr lang="en-GB" sz="4000" dirty="0">
                <a:latin typeface="GDS Transport"/>
              </a:rPr>
              <a:t> they have understood what they have read.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4000" dirty="0">
                <a:latin typeface="GDS Transport"/>
              </a:rPr>
              <a:t> </a:t>
            </a:r>
            <a:r>
              <a:rPr lang="en-GB" sz="4000" b="1" dirty="0">
                <a:latin typeface="GDS Transport"/>
              </a:rPr>
              <a:t>Predict </a:t>
            </a:r>
            <a:r>
              <a:rPr lang="en-GB" sz="4000" dirty="0">
                <a:latin typeface="GDS Transport"/>
              </a:rPr>
              <a:t>what will happen.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4000" dirty="0">
                <a:latin typeface="GDS Transport"/>
              </a:rPr>
              <a:t> </a:t>
            </a:r>
            <a:r>
              <a:rPr lang="en-GB" sz="4000" b="1" dirty="0">
                <a:latin typeface="GDS Transport"/>
              </a:rPr>
              <a:t>Summarise</a:t>
            </a:r>
            <a:r>
              <a:rPr lang="en-GB" sz="4000" dirty="0">
                <a:latin typeface="GDS Transport"/>
              </a:rPr>
              <a:t> what their reading was about.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4000" dirty="0">
                <a:latin typeface="GDS Transport"/>
              </a:rPr>
              <a:t> </a:t>
            </a:r>
            <a:r>
              <a:rPr lang="en-GB" sz="4000" b="1" dirty="0">
                <a:latin typeface="GDS Transport"/>
              </a:rPr>
              <a:t>Discuss</a:t>
            </a:r>
            <a:r>
              <a:rPr lang="en-GB" sz="4000" dirty="0">
                <a:latin typeface="GDS Transport"/>
              </a:rPr>
              <a:t> particular words chosen by the author. </a:t>
            </a:r>
            <a:endParaRPr lang="en-GB" sz="4000" dirty="0"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38324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434904" y="375447"/>
            <a:ext cx="6351790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i="0" dirty="0">
                <a:effectLst/>
                <a:latin typeface="Corbel" panose="020B0503020204020204" pitchFamily="34" charset="0"/>
              </a:rPr>
              <a:t>Reading at Home</a:t>
            </a:r>
          </a:p>
          <a:p>
            <a:pPr algn="l"/>
            <a:endParaRPr lang="en-GB" sz="1000" b="1" dirty="0">
              <a:latin typeface="Corbel" panose="020B0503020204020204" pitchFamily="34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3200" b="1" i="0" dirty="0">
              <a:effectLst/>
              <a:latin typeface="GDS Transport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200" b="1" i="0" dirty="0">
                <a:effectLst/>
                <a:latin typeface="GDS Transport"/>
              </a:rPr>
              <a:t>Read AT LEAST five times a week to an adult. 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200" b="1" i="0" dirty="0">
                <a:effectLst/>
                <a:latin typeface="GDS Transport"/>
              </a:rPr>
              <a:t>Reading Records due each Friday – signatures needed. 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200" b="1" i="0" dirty="0">
                <a:effectLst/>
                <a:latin typeface="GDS Transport"/>
              </a:rPr>
              <a:t>Personal reading books chosen and changed in school.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200" b="1" i="0" dirty="0">
                <a:effectLst/>
                <a:latin typeface="GDS Transport"/>
              </a:rPr>
              <a:t>Sticker on Reading Rocket</a:t>
            </a:r>
            <a:r>
              <a:rPr lang="en-GB" sz="4000" b="1" i="0" dirty="0">
                <a:effectLst/>
                <a:latin typeface="GDS Transport"/>
              </a:rPr>
              <a:t>.</a:t>
            </a:r>
          </a:p>
          <a:p>
            <a:pPr algn="l"/>
            <a:endParaRPr lang="en-GB" sz="1000" b="1" i="0" dirty="0">
              <a:effectLst/>
              <a:latin typeface="GDS Transport"/>
            </a:endParaRPr>
          </a:p>
          <a:p>
            <a:pPr algn="l">
              <a:buFont typeface="Arial" panose="020B0604020202020204" pitchFamily="34" charset="0"/>
              <a:buChar char="•"/>
            </a:pPr>
            <a:endParaRPr lang="en-GB" sz="3600" dirty="0">
              <a:latin typeface="Corbel" panose="020B0503020204020204" pitchFamily="34" charset="0"/>
            </a:endParaRPr>
          </a:p>
        </p:txBody>
      </p:sp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E6733007-0208-4C90-A5D9-D5A511320A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8421" y="3153229"/>
            <a:ext cx="4723002" cy="3542252"/>
          </a:xfr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50302D2-FDF5-40B8-B22F-FE20123402C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8421" y="94376"/>
            <a:ext cx="4726323" cy="3462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9058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552350" y="392225"/>
            <a:ext cx="11457680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i="0" dirty="0">
                <a:effectLst/>
                <a:latin typeface="Corbel" panose="020B0503020204020204" pitchFamily="34" charset="0"/>
              </a:rPr>
              <a:t>Reading at Home</a:t>
            </a:r>
          </a:p>
          <a:p>
            <a:pPr algn="l"/>
            <a:endParaRPr lang="en-GB" sz="1000" b="1" dirty="0">
              <a:latin typeface="Corbel" panose="020B0503020204020204" pitchFamily="34" charset="0"/>
            </a:endParaRPr>
          </a:p>
          <a:p>
            <a:pPr algn="l"/>
            <a:endParaRPr lang="en-GB" sz="2800" b="0" i="0" dirty="0">
              <a:effectLst/>
              <a:latin typeface="GDS Transport"/>
            </a:endParaRPr>
          </a:p>
          <a:p>
            <a:pPr algn="l"/>
            <a:endParaRPr lang="en-GB" sz="2800" b="0" i="0" dirty="0">
              <a:effectLst/>
              <a:latin typeface="GDS Transport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800" dirty="0">
                <a:latin typeface="GDS Transport"/>
              </a:rPr>
              <a:t> </a:t>
            </a:r>
            <a:r>
              <a:rPr lang="en-GB" sz="3400" dirty="0">
                <a:latin typeface="GDS Transport"/>
              </a:rPr>
              <a:t>The Library – it’s free!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400" dirty="0">
                <a:latin typeface="GDS Transport"/>
              </a:rPr>
              <a:t> Centre for Literacy in Primary Education (CLPE) </a:t>
            </a:r>
            <a:r>
              <a:rPr lang="en-GB" sz="3400" dirty="0" err="1">
                <a:latin typeface="GDS Transport"/>
              </a:rPr>
              <a:t>Corebooks</a:t>
            </a:r>
            <a:endParaRPr lang="en-GB" sz="3400" dirty="0">
              <a:latin typeface="GDS Transport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400" b="1" i="0" dirty="0">
                <a:effectLst/>
                <a:latin typeface="GDS Transport"/>
              </a:rPr>
              <a:t> </a:t>
            </a:r>
            <a:r>
              <a:rPr lang="en-GB" sz="3400" i="0" dirty="0">
                <a:effectLst/>
                <a:latin typeface="GDS Transport"/>
              </a:rPr>
              <a:t>Waterstone’s Children’s Book Prize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400" dirty="0">
                <a:latin typeface="GDS Transport"/>
              </a:rPr>
              <a:t> The internet (child-friendly sites)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400" dirty="0">
                <a:latin typeface="GDS Transport"/>
              </a:rPr>
              <a:t> </a:t>
            </a:r>
            <a:r>
              <a:rPr lang="en-GB" sz="3400" i="0" dirty="0">
                <a:effectLst/>
                <a:latin typeface="GDS Transport"/>
              </a:rPr>
              <a:t>First News</a:t>
            </a:r>
            <a:r>
              <a:rPr lang="en-GB" sz="3400" dirty="0">
                <a:latin typeface="GDS Transport"/>
              </a:rPr>
              <a:t> and The Week Junior</a:t>
            </a:r>
            <a:endParaRPr lang="en-GB" sz="3400" i="0" dirty="0">
              <a:effectLst/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69412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552350" y="392225"/>
            <a:ext cx="1145768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i="0" dirty="0">
                <a:effectLst/>
                <a:latin typeface="Corbel" panose="020B0503020204020204" pitchFamily="34" charset="0"/>
              </a:rPr>
              <a:t>Reading at Home</a:t>
            </a:r>
          </a:p>
          <a:p>
            <a:pPr algn="l"/>
            <a:endParaRPr lang="en-GB" sz="1000" b="1" dirty="0">
              <a:latin typeface="Corbel" panose="020B0503020204020204" pitchFamily="34" charset="0"/>
            </a:endParaRPr>
          </a:p>
          <a:p>
            <a:pPr algn="l"/>
            <a:r>
              <a:rPr lang="en-GB" sz="3600" b="1" dirty="0">
                <a:latin typeface="GDS Transport"/>
              </a:rPr>
              <a:t>Enjoy Reading!</a:t>
            </a:r>
          </a:p>
          <a:p>
            <a:pPr algn="l"/>
            <a:endParaRPr lang="en-GB" sz="2800" b="0" i="0" dirty="0">
              <a:effectLst/>
              <a:latin typeface="GDS Transport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800" dirty="0">
                <a:latin typeface="GDS Transport"/>
              </a:rPr>
              <a:t> </a:t>
            </a:r>
            <a:r>
              <a:rPr lang="en-GB" sz="3400" dirty="0">
                <a:latin typeface="GDS Transport"/>
              </a:rPr>
              <a:t>Read to self – daily for pleasure.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400" dirty="0">
                <a:latin typeface="GDS Transport"/>
              </a:rPr>
              <a:t> Read in different places/a special place.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400" b="0" i="0" dirty="0">
                <a:effectLst/>
                <a:latin typeface="GDS Transport"/>
              </a:rPr>
              <a:t> Read a wide range of poetry, plays, fiction, non-fiction, graphic novels, websites, different genre, textbooks, newspapers.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400" dirty="0">
                <a:latin typeface="GDS Transport"/>
              </a:rPr>
              <a:t> Have opinions about books and authors.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400" b="0" i="0" dirty="0">
                <a:effectLst/>
                <a:latin typeface="GDS Transport"/>
              </a:rPr>
              <a:t> Read about topics in the news and discuss them.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400" dirty="0">
                <a:latin typeface="GDS Transport"/>
              </a:rPr>
              <a:t> Adults as</a:t>
            </a:r>
            <a:r>
              <a:rPr lang="en-GB" sz="3400" b="0" i="0" dirty="0">
                <a:effectLst/>
                <a:latin typeface="GDS Transport"/>
              </a:rPr>
              <a:t> a role model for reading.</a:t>
            </a:r>
            <a:endParaRPr lang="en-GB" sz="3400" b="1" i="0" dirty="0">
              <a:effectLst/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27272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584462" y="392225"/>
            <a:ext cx="11281321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+mn-cs"/>
              </a:rPr>
              <a:t>Writing At School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DS Transport"/>
                <a:ea typeface="+mn-ea"/>
                <a:cs typeface="+mn-cs"/>
              </a:rPr>
              <a:t> 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+mn-ea"/>
                <a:cs typeface="+mn-cs"/>
              </a:rPr>
              <a:t> </a:t>
            </a: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Lightning Girl: </a:t>
            </a:r>
            <a:r>
              <a:rPr lang="en-GB" sz="3600" b="0" i="0" dirty="0">
                <a:effectLst/>
              </a:rPr>
              <a:t>diary, persuasive leaflet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600" u="none" strike="noStrike" kern="1200" cap="none" spc="0" normalizeH="0" baseline="0" noProof="0" dirty="0">
                <a:ln>
                  <a:noFill/>
                </a:ln>
                <a:uLnTx/>
                <a:uFillTx/>
                <a:ea typeface="+mn-ea"/>
                <a:cs typeface="+mn-cs"/>
              </a:rPr>
              <a:t> </a:t>
            </a:r>
            <a:r>
              <a:rPr lang="en-GB" sz="3600" b="1" dirty="0"/>
              <a:t>Who Let The Gods Out?</a:t>
            </a:r>
            <a:r>
              <a:rPr kumimoji="0" lang="en-GB" sz="3600" b="1" u="none" strike="noStrike" kern="1200" cap="none" spc="0" normalizeH="0" baseline="0" noProof="0" dirty="0">
                <a:ln>
                  <a:noFill/>
                </a:ln>
                <a:uLnTx/>
                <a:uFillTx/>
                <a:ea typeface="+mn-ea"/>
                <a:cs typeface="+mn-cs"/>
              </a:rPr>
              <a:t>: </a:t>
            </a:r>
            <a:r>
              <a:rPr kumimoji="0" lang="en-GB" sz="3600" u="none" strike="noStrike" kern="1200" cap="none" spc="0" normalizeH="0" baseline="0" noProof="0" dirty="0">
                <a:ln>
                  <a:noFill/>
                </a:ln>
                <a:uLnTx/>
                <a:uFillTx/>
                <a:ea typeface="+mn-ea"/>
                <a:cs typeface="+mn-cs"/>
              </a:rPr>
              <a:t>recount, poem, character description, report</a:t>
            </a:r>
            <a:endParaRPr lang="en-GB" sz="3600" b="0" i="0" dirty="0">
              <a:effectLst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600" u="none" strike="noStrike" kern="1200" cap="none" spc="0" normalizeH="0" baseline="0" noProof="0" dirty="0">
                <a:ln>
                  <a:noFill/>
                </a:ln>
                <a:uLnTx/>
                <a:uFillTx/>
                <a:ea typeface="+mn-ea"/>
                <a:cs typeface="+mn-cs"/>
              </a:rPr>
              <a:t> </a:t>
            </a:r>
            <a:r>
              <a:rPr lang="en-GB" sz="3600" b="1" dirty="0" err="1"/>
              <a:t>Varjak</a:t>
            </a:r>
            <a:r>
              <a:rPr lang="en-GB" sz="3600" b="1" dirty="0"/>
              <a:t> Paw</a:t>
            </a:r>
            <a:r>
              <a:rPr kumimoji="0" lang="en-GB" sz="3600" b="1" u="none" strike="noStrike" kern="1200" cap="none" spc="0" normalizeH="0" baseline="0" noProof="0" dirty="0">
                <a:ln>
                  <a:noFill/>
                </a:ln>
                <a:uLnTx/>
                <a:uFillTx/>
                <a:ea typeface="+mn-ea"/>
                <a:cs typeface="+mn-cs"/>
              </a:rPr>
              <a:t>: </a:t>
            </a:r>
            <a:r>
              <a:rPr lang="en-GB" sz="3600" b="0" i="0" dirty="0">
                <a:effectLst/>
              </a:rPr>
              <a:t>story, persuasive letter, newspaper report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600" u="none" strike="noStrike" kern="1200" cap="none" spc="0" normalizeH="0" baseline="0" noProof="0" dirty="0">
                <a:ln>
                  <a:noFill/>
                </a:ln>
                <a:uLnTx/>
                <a:uFillTx/>
                <a:ea typeface="+mn-ea"/>
                <a:cs typeface="+mn-cs"/>
              </a:rPr>
              <a:t> </a:t>
            </a:r>
            <a:r>
              <a:rPr kumimoji="0" lang="en-GB" sz="3600" b="1" u="none" strike="noStrike" kern="1200" cap="none" spc="0" normalizeH="0" baseline="0" noProof="0" dirty="0">
                <a:ln>
                  <a:noFill/>
                </a:ln>
                <a:uLnTx/>
                <a:uFillTx/>
                <a:ea typeface="+mn-ea"/>
                <a:cs typeface="+mn-cs"/>
              </a:rPr>
              <a:t>Harry Potter: </a:t>
            </a:r>
            <a:r>
              <a:rPr kumimoji="0" lang="en-GB" sz="3600" u="none" strike="noStrike" kern="1200" cap="none" spc="0" normalizeH="0" baseline="0" noProof="0" dirty="0">
                <a:ln>
                  <a:noFill/>
                </a:ln>
                <a:uLnTx/>
                <a:uFillTx/>
                <a:ea typeface="+mn-ea"/>
                <a:cs typeface="+mn-cs"/>
              </a:rPr>
              <a:t>narrative, biography, letter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278565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796954" y="392225"/>
            <a:ext cx="10796631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i="0" dirty="0">
                <a:effectLst/>
                <a:latin typeface="Corbel" panose="020B0503020204020204" pitchFamily="34" charset="0"/>
              </a:rPr>
              <a:t>Writing At Home</a:t>
            </a:r>
          </a:p>
          <a:p>
            <a:pPr algn="l"/>
            <a:endParaRPr lang="en-GB" sz="1000" b="1" dirty="0">
              <a:latin typeface="Corbel" panose="020B0503020204020204" pitchFamily="34" charset="0"/>
            </a:endParaRPr>
          </a:p>
          <a:p>
            <a:pPr algn="l"/>
            <a:r>
              <a:rPr lang="en-GB" sz="2800" dirty="0">
                <a:latin typeface="GDS Transport"/>
              </a:rPr>
              <a:t>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200" dirty="0"/>
              <a:t> </a:t>
            </a:r>
            <a:r>
              <a:rPr lang="en-GB" sz="4400" dirty="0"/>
              <a:t>Y3/4 Spellings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4400" dirty="0"/>
              <a:t> Weekly homework sheets (linked to spelling)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4400" dirty="0"/>
              <a:t> Writing for fun – diaries, competitions, stories, playscripts, explanation texts, blogs, websites…</a:t>
            </a:r>
          </a:p>
        </p:txBody>
      </p:sp>
    </p:spTree>
    <p:extLst>
      <p:ext uri="{BB962C8B-B14F-4D97-AF65-F5344CB8AC3E}">
        <p14:creationId xmlns:p14="http://schemas.microsoft.com/office/powerpoint/2010/main" val="16193324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493222" y="253453"/>
            <a:ext cx="10915806" cy="634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i="0" dirty="0">
                <a:effectLst/>
                <a:latin typeface="Corbel" panose="020B0503020204020204" pitchFamily="34" charset="0"/>
              </a:rPr>
              <a:t>Multiplication Tables Check</a:t>
            </a:r>
          </a:p>
          <a:p>
            <a:pPr algn="l"/>
            <a:endParaRPr lang="en-GB" sz="1000" b="1" dirty="0">
              <a:latin typeface="Corbel" panose="020B0503020204020204" pitchFamily="34" charset="0"/>
            </a:endParaRP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3200" dirty="0">
                <a:latin typeface="Corbel" panose="020B0503020204020204" pitchFamily="34" charset="0"/>
              </a:rPr>
              <a:t>Formal testing: summer term of Year 4. 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3200" dirty="0">
                <a:latin typeface="Corbel" panose="020B0503020204020204" pitchFamily="34" charset="0"/>
              </a:rPr>
              <a:t>Primary-school children are expected to know all their times-tables up to 12x12.  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3200" dirty="0">
                <a:latin typeface="Corbel" panose="020B0503020204020204" pitchFamily="34" charset="0"/>
              </a:rPr>
              <a:t>Children will be tested using an on-screen check (on a computer or a tablet), where they will have to answer multiplication questions against the clock. 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3200" dirty="0">
                <a:latin typeface="Corbel" panose="020B0503020204020204" pitchFamily="34" charset="0"/>
              </a:rPr>
              <a:t>The test will last no longer than 5 minutes and is similar to other tests already used by primary schools.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3200" dirty="0">
                <a:latin typeface="Corbel" panose="020B0503020204020204" pitchFamily="34" charset="0"/>
              </a:rPr>
              <a:t>Children will have 6 seconds to answer each question in a series of 25. </a:t>
            </a:r>
          </a:p>
          <a:p>
            <a:pPr algn="l"/>
            <a:endParaRPr lang="en-GB" sz="2800" b="0" i="0" dirty="0">
              <a:effectLst/>
              <a:latin typeface="GDS Transport"/>
            </a:endParaRPr>
          </a:p>
        </p:txBody>
      </p:sp>
    </p:spTree>
    <p:extLst>
      <p:ext uri="{BB962C8B-B14F-4D97-AF65-F5344CB8AC3E}">
        <p14:creationId xmlns:p14="http://schemas.microsoft.com/office/powerpoint/2010/main" val="10635196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BFEC21A-F749-4B6A-9D70-BA4EB6DE8F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9210" y="2133573"/>
            <a:ext cx="3789040" cy="3789040"/>
          </a:xfrm>
          <a:prstGeom prst="rect">
            <a:avLst/>
          </a:prstGeom>
        </p:spPr>
      </p:pic>
      <p:sp>
        <p:nvSpPr>
          <p:cNvPr id="6" name="Title 2">
            <a:extLst>
              <a:ext uri="{FF2B5EF4-FFF2-40B4-BE49-F238E27FC236}">
                <a16:creationId xmlns:a16="http://schemas.microsoft.com/office/drawing/2014/main" id="{A9AB0807-EC60-4995-BD3D-896F42334B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339" y="490786"/>
            <a:ext cx="11189357" cy="1143000"/>
          </a:xfrm>
        </p:spPr>
        <p:txBody>
          <a:bodyPr>
            <a:normAutofit/>
          </a:bodyPr>
          <a:lstStyle/>
          <a:p>
            <a:r>
              <a:rPr lang="en-US" dirty="0">
                <a:latin typeface="+mn-lt"/>
              </a:rPr>
              <a:t>Your child can practice via the TTR app or by visiting</a:t>
            </a:r>
            <a:br>
              <a:rPr lang="en-US" dirty="0">
                <a:latin typeface="+mn-lt"/>
              </a:rPr>
            </a:br>
            <a:r>
              <a:rPr lang="en-US" dirty="0">
                <a:latin typeface="+mn-lt"/>
                <a:hlinkClick r:id="rId3"/>
              </a:rPr>
              <a:t>https://ttrockstars.com/)</a:t>
            </a:r>
            <a:endParaRPr lang="en-GB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181185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552350" y="392225"/>
            <a:ext cx="11087300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i="0" dirty="0">
                <a:effectLst/>
                <a:latin typeface="Corbel" panose="020B0503020204020204" pitchFamily="34" charset="0"/>
              </a:rPr>
              <a:t>Homework In Y4</a:t>
            </a:r>
          </a:p>
          <a:p>
            <a:pPr algn="l"/>
            <a:endParaRPr lang="en-GB" sz="1000" b="1" dirty="0">
              <a:latin typeface="Corbel" panose="020B0503020204020204" pitchFamily="34" charset="0"/>
            </a:endParaRPr>
          </a:p>
          <a:p>
            <a:pPr algn="l"/>
            <a:endParaRPr lang="en-GB" sz="2800" b="0" i="0" dirty="0">
              <a:effectLst/>
              <a:latin typeface="GDS Transport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Spelling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Maths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Goes out on Wednesday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Due in on the following Tuesday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GB" sz="3600" dirty="0"/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Optional Homework Club on Monday lunchtime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Compulsory Homework Club on Tuesday lunchtime</a:t>
            </a:r>
          </a:p>
        </p:txBody>
      </p:sp>
    </p:spTree>
    <p:extLst>
      <p:ext uri="{BB962C8B-B14F-4D97-AF65-F5344CB8AC3E}">
        <p14:creationId xmlns:p14="http://schemas.microsoft.com/office/powerpoint/2010/main" val="188158805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Default">
      <a:majorFont>
        <a:latin typeface="Corbel"/>
        <a:ea typeface=""/>
        <a:cs typeface=""/>
      </a:majorFont>
      <a:minorFont>
        <a:latin typeface="Corbel"/>
        <a:ea typeface=""/>
        <a:cs typeface="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3">
            <a:shade val="50000"/>
          </a:schemeClr>
        </a:lnRef>
        <a:fillRef idx="1">
          <a:schemeClr val="accent3"/>
        </a:fillRef>
        <a:effectRef idx="0">
          <a:schemeClr val="accent3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f22736411_win32_fixed.potx" id="{BC2F7F5B-4979-4A54-84D5-4000EC3D9661}" vid="{81E89C45-4B49-4C30-91F6-68DD81BA825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Famous event in history presentation</Template>
  <TotalTime>894</TotalTime>
  <Words>675</Words>
  <Application>Microsoft Office PowerPoint</Application>
  <PresentationFormat>Widescreen</PresentationFormat>
  <Paragraphs>119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Corbel</vt:lpstr>
      <vt:lpstr>GDS Transport</vt:lpstr>
      <vt:lpstr>Celestial</vt:lpstr>
      <vt:lpstr>Year Four Curriculum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Your child can practice via the TTR app or by visiting https://ttrockstars.com/)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Five Curriculum Presentation</dc:title>
  <dc:creator>Jo Lockyer</dc:creator>
  <cp:lastModifiedBy>cwilding1.301</cp:lastModifiedBy>
  <cp:revision>56</cp:revision>
  <cp:lastPrinted>2026-09-30T12:35:23Z</cp:lastPrinted>
  <dcterms:created xsi:type="dcterms:W3CDTF">2022-10-04T07:56:08Z</dcterms:created>
  <dcterms:modified xsi:type="dcterms:W3CDTF">2026-09-30T12:55:21Z</dcterms:modified>
</cp:coreProperties>
</file>