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29"/>
  </p:notesMasterIdLst>
  <p:handoutMasterIdLst>
    <p:handoutMasterId r:id="rId30"/>
  </p:handoutMasterIdLst>
  <p:sldIdLst>
    <p:sldId id="258" r:id="rId2"/>
    <p:sldId id="260" r:id="rId3"/>
    <p:sldId id="329" r:id="rId4"/>
    <p:sldId id="296" r:id="rId5"/>
    <p:sldId id="308" r:id="rId6"/>
    <p:sldId id="332" r:id="rId7"/>
    <p:sldId id="310" r:id="rId8"/>
    <p:sldId id="311" r:id="rId9"/>
    <p:sldId id="318" r:id="rId10"/>
    <p:sldId id="319" r:id="rId11"/>
    <p:sldId id="333" r:id="rId12"/>
    <p:sldId id="302" r:id="rId13"/>
    <p:sldId id="331" r:id="rId14"/>
    <p:sldId id="312" r:id="rId15"/>
    <p:sldId id="323" r:id="rId16"/>
    <p:sldId id="324" r:id="rId17"/>
    <p:sldId id="334" r:id="rId18"/>
    <p:sldId id="327" r:id="rId19"/>
    <p:sldId id="335" r:id="rId20"/>
    <p:sldId id="328" r:id="rId21"/>
    <p:sldId id="315" r:id="rId22"/>
    <p:sldId id="342" r:id="rId23"/>
    <p:sldId id="343" r:id="rId24"/>
    <p:sldId id="316" r:id="rId25"/>
    <p:sldId id="326" r:id="rId26"/>
    <p:sldId id="346" r:id="rId27"/>
    <p:sldId id="345" r:id="rId28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79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24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2879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135BE0-4ECD-4874-A0D6-63A819A28CFF}" type="datetimeFigureOut">
              <a:rPr lang="en-GB" smtClean="0"/>
              <a:pPr/>
              <a:t>02/10/2025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004FA2-4CDB-48BF-AAF5-8EF61AD38C6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4608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AEBDBDC-50BE-4978-BAB8-8099B25A847C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9B01BDD1-C482-44CD-BA9D-0EFD8AD603E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84827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DA30589-5632-4068-9333-9263898B511D}" type="slidenum">
              <a:rPr lang="en-GB" altLang="en-US">
                <a:latin typeface="Calibri" panose="020F0502020204030204" pitchFamily="34" charset="0"/>
              </a:rPr>
              <a:pPr eaLnBrk="1" hangingPunct="1"/>
              <a:t>1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2555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B21F1CE-5845-49B8-A44D-CCFCADB12D34}" type="slidenum">
              <a:rPr lang="en-GB" altLang="en-US">
                <a:latin typeface="Calibri" panose="020F0502020204030204" pitchFamily="34" charset="0"/>
              </a:rPr>
              <a:pPr eaLnBrk="1" hangingPunct="1"/>
              <a:t>2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97803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96520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93080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7467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254672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471550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672761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408465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645535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160803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722D520-046E-4EF0-A8D1-8E6D4F19DC42}" type="slidenum">
              <a:rPr lang="en-GB" altLang="en-US">
                <a:latin typeface="Calibri" panose="020F0502020204030204" pitchFamily="34" charset="0"/>
              </a:rPr>
              <a:pPr eaLnBrk="1" hangingPunct="1"/>
              <a:t>22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437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35BEAB4-89B1-4966-B016-06BB898318F7}" type="slidenum">
              <a:rPr lang="en-GB" altLang="en-US">
                <a:latin typeface="Calibri" panose="020F0502020204030204" pitchFamily="34" charset="0"/>
              </a:rPr>
              <a:pPr eaLnBrk="1" hangingPunct="1"/>
              <a:t>23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0452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24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17964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1BDD1-C482-44CD-BA9D-0EFD8AD603EA}" type="slidenum">
              <a:rPr lang="en-GB" altLang="en-US" smtClean="0"/>
              <a:pPr/>
              <a:t>27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402463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BB50B201-955D-420A-AEDD-C25161F39936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12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13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3AFE30-A455-468F-8BB1-F04224FB12F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6129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4141C-CA1B-484D-9E4A-97F6F038D52A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14E95A-9F54-465D-8F69-8103BC91B3D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15247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Chevron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2AC9611-022A-46C6-A86F-F91B3659E15C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F9889E-E508-4940-87F0-231C6B1035B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206902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6F92D9F-BF7A-4BBE-9FD5-D48D6FFAD002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B3F37A-9F1E-403E-87CB-FF9F46ED0D4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39173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3564E9E-717C-40CC-B426-4DBDBDAF4F39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AF9400-D007-48B0-A7D0-93F540048BC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230274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86269D7-2718-4D9A-BCED-D4FFD0E75EC2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DFAEF-B3E1-4C4F-81BF-D7B4135E548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586954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C8A19-E655-4D6E-800E-6D345F72B74F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BC0372-6EA6-48EC-879A-A0108845EC5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3062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529C5E6-6FC4-4398-896C-E8F678A301EF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F5424C-017F-47A7-968F-43A273CB308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83280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ight Triangle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hevron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EA46A27-67B2-4EFC-8F95-1AC11FE92EAF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B58B58-0210-4CC3-912C-FEA0E10F335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614385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2E557-D895-422E-8A3C-C83AA6DC69B6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099930-F0F6-4310-B009-3991F8BEA5F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58506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31E96-E730-4E38-B9D8-BFBDC50189E5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C5D505-FA83-4112-8C32-7B5783CF2F4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07422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3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08233B6-1351-4D7D-8512-0C428EAFEA82}" type="datetimeFigureOut">
              <a:rPr lang="en-US"/>
              <a:pPr>
                <a:defRPr/>
              </a:pPr>
              <a:t>10/2/2025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Lucida Sans Unicode" panose="020B0602030504020204" pitchFamily="34" charset="0"/>
              </a:defRPr>
            </a:lvl1pPr>
          </a:lstStyle>
          <a:p>
            <a:fld id="{3784B9E0-6BD3-41DE-AA17-33214BE4873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1" r:id="rId1"/>
    <p:sldLayoutId id="2147483907" r:id="rId2"/>
    <p:sldLayoutId id="2147483912" r:id="rId3"/>
    <p:sldLayoutId id="2147483913" r:id="rId4"/>
    <p:sldLayoutId id="2147483914" r:id="rId5"/>
    <p:sldLayoutId id="2147483915" r:id="rId6"/>
    <p:sldLayoutId id="2147483908" r:id="rId7"/>
    <p:sldLayoutId id="2147483916" r:id="rId8"/>
    <p:sldLayoutId id="2147483917" r:id="rId9"/>
    <p:sldLayoutId id="2147483909" r:id="rId10"/>
    <p:sldLayoutId id="214748391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anose="05040102010807070707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anose="05020102010507070707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dwinprimary.co.uk/class-pages/" TargetMode="External"/><Relationship Id="rId2" Type="http://schemas.openxmlformats.org/officeDocument/2006/relationships/hyperlink" Target="https://www.godwinprimary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trockstars.com/login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godwinprimary.co.uk/online-safety-2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Year 2 Parents’ meeting</a:t>
            </a:r>
          </a:p>
        </p:txBody>
      </p:sp>
      <p:sp>
        <p:nvSpPr>
          <p:cNvPr id="9219" name="Subtitle 2"/>
          <p:cNvSpPr>
            <a:spLocks noGrp="1"/>
          </p:cNvSpPr>
          <p:nvPr>
            <p:ph type="subTitle" idx="1"/>
          </p:nvPr>
        </p:nvSpPr>
        <p:spPr>
          <a:xfrm>
            <a:off x="714375" y="3571875"/>
            <a:ext cx="7772400" cy="1200150"/>
          </a:xfrm>
        </p:spPr>
        <p:txBody>
          <a:bodyPr/>
          <a:lstStyle/>
          <a:p>
            <a:pPr marR="0" eaLnBrk="1" hangingPunct="1"/>
            <a:endParaRPr lang="en-GB" altLang="en-US" dirty="0"/>
          </a:p>
        </p:txBody>
      </p:sp>
      <p:pic>
        <p:nvPicPr>
          <p:cNvPr id="45058" name="Picture 2" descr="Image result for godwin dagenham 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0"/>
            <a:ext cx="2857500" cy="2857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1"/>
          <p:cNvSpPr>
            <a:spLocks noGrp="1"/>
          </p:cNvSpPr>
          <p:nvPr>
            <p:ph idx="1"/>
          </p:nvPr>
        </p:nvSpPr>
        <p:spPr>
          <a:xfrm>
            <a:off x="642938" y="1214438"/>
            <a:ext cx="8229600" cy="4525962"/>
          </a:xfrm>
        </p:spPr>
        <p:txBody>
          <a:bodyPr/>
          <a:lstStyle/>
          <a:p>
            <a:pPr eaLnBrk="1" hangingPunct="1">
              <a:buFont typeface="Wingdings 3" panose="05040102010807070707" pitchFamily="18" charset="2"/>
              <a:buNone/>
            </a:pPr>
            <a:endParaRPr lang="en-GB" altLang="en-US" dirty="0"/>
          </a:p>
          <a:p>
            <a:pPr eaLnBrk="1" hangingPunct="1">
              <a:buFont typeface="Wingdings 3" panose="05040102010807070707" pitchFamily="18" charset="2"/>
              <a:buNone/>
            </a:pPr>
            <a:endParaRPr lang="en-GB" altLang="en-US" dirty="0"/>
          </a:p>
          <a:p>
            <a:pPr eaLnBrk="1" hangingPunct="1">
              <a:buFont typeface="Wingdings 3" panose="05040102010807070707" pitchFamily="18" charset="2"/>
              <a:buNone/>
            </a:pPr>
            <a:endParaRPr lang="en-GB" altLang="en-US" sz="5000" dirty="0"/>
          </a:p>
          <a:p>
            <a:pPr eaLnBrk="1" hangingPunct="1">
              <a:buFont typeface="Wingdings 3" panose="05040102010807070707" pitchFamily="18" charset="2"/>
              <a:buNone/>
            </a:pPr>
            <a:r>
              <a:rPr lang="en-GB" altLang="en-US" sz="5000" dirty="0"/>
              <a:t>Our vision for Godwin is:</a:t>
            </a:r>
          </a:p>
          <a:p>
            <a:pPr eaLnBrk="1" hangingPunct="1">
              <a:buFont typeface="Wingdings 3" panose="05040102010807070707" pitchFamily="18" charset="2"/>
              <a:buNone/>
            </a:pPr>
            <a:endParaRPr lang="en-GB" altLang="en-US" sz="5000" dirty="0"/>
          </a:p>
          <a:p>
            <a:pPr eaLnBrk="1" hangingPunct="1">
              <a:buFont typeface="Wingdings 3" panose="05040102010807070707" pitchFamily="18" charset="2"/>
              <a:buNone/>
            </a:pPr>
            <a:r>
              <a:rPr lang="en-GB" altLang="en-US" sz="5000" dirty="0"/>
              <a:t>Excellence in all we do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36866" name="Picture 2" descr="Image result for godwin primary 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0"/>
            <a:ext cx="2978696" cy="29786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141C132-C1B2-7FB1-DF59-9CB0F995D4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5362" y="876300"/>
            <a:ext cx="7153275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1049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3250" name="Picture 2" descr="C:\Users\Username\Downloads\tempFileForShare_20190924-1817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75" y="214313"/>
            <a:ext cx="9010650" cy="64293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360812E7-956E-EA33-DE5D-D9FD4FFBF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/>
              <a:t>The Year 2 Curriculum Map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28B6555D-3A54-B208-D0D8-B2CABC55142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5602264"/>
              </p:ext>
            </p:extLst>
          </p:nvPr>
        </p:nvGraphicFramePr>
        <p:xfrm>
          <a:off x="457200" y="1318372"/>
          <a:ext cx="8229600" cy="26517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62100">
                  <a:extLst>
                    <a:ext uri="{9D8B030D-6E8A-4147-A177-3AD203B41FA5}">
                      <a16:colId xmlns:a16="http://schemas.microsoft.com/office/drawing/2014/main" val="1302655894"/>
                    </a:ext>
                  </a:extLst>
                </a:gridCol>
                <a:gridCol w="1172843">
                  <a:extLst>
                    <a:ext uri="{9D8B030D-6E8A-4147-A177-3AD203B41FA5}">
                      <a16:colId xmlns:a16="http://schemas.microsoft.com/office/drawing/2014/main" val="791007600"/>
                    </a:ext>
                  </a:extLst>
                </a:gridCol>
                <a:gridCol w="1236708">
                  <a:extLst>
                    <a:ext uri="{9D8B030D-6E8A-4147-A177-3AD203B41FA5}">
                      <a16:colId xmlns:a16="http://schemas.microsoft.com/office/drawing/2014/main" val="1580364596"/>
                    </a:ext>
                  </a:extLst>
                </a:gridCol>
                <a:gridCol w="1158519">
                  <a:extLst>
                    <a:ext uri="{9D8B030D-6E8A-4147-A177-3AD203B41FA5}">
                      <a16:colId xmlns:a16="http://schemas.microsoft.com/office/drawing/2014/main" val="1827150665"/>
                    </a:ext>
                  </a:extLst>
                </a:gridCol>
                <a:gridCol w="1165084">
                  <a:extLst>
                    <a:ext uri="{9D8B030D-6E8A-4147-A177-3AD203B41FA5}">
                      <a16:colId xmlns:a16="http://schemas.microsoft.com/office/drawing/2014/main" val="2714252416"/>
                    </a:ext>
                  </a:extLst>
                </a:gridCol>
                <a:gridCol w="1168665">
                  <a:extLst>
                    <a:ext uri="{9D8B030D-6E8A-4147-A177-3AD203B41FA5}">
                      <a16:colId xmlns:a16="http://schemas.microsoft.com/office/drawing/2014/main" val="417844186"/>
                    </a:ext>
                  </a:extLst>
                </a:gridCol>
                <a:gridCol w="1165681">
                  <a:extLst>
                    <a:ext uri="{9D8B030D-6E8A-4147-A177-3AD203B41FA5}">
                      <a16:colId xmlns:a16="http://schemas.microsoft.com/office/drawing/2014/main" val="1355129040"/>
                    </a:ext>
                  </a:extLst>
                </a:gridCol>
              </a:tblGrid>
              <a:tr h="157573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>
                          <a:effectLst/>
                        </a:rPr>
                        <a:t>Autumn Term 1</a:t>
                      </a:r>
                      <a:endParaRPr lang="en-GB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>
                          <a:effectLst/>
                        </a:rPr>
                        <a:t>Autumn Term 2</a:t>
                      </a:r>
                      <a:endParaRPr lang="en-GB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>
                          <a:effectLst/>
                        </a:rPr>
                        <a:t>Spring Term 1</a:t>
                      </a:r>
                      <a:endParaRPr lang="en-GB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>
                          <a:effectLst/>
                        </a:rPr>
                        <a:t>Spring Term 2</a:t>
                      </a:r>
                      <a:endParaRPr lang="en-GB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>
                          <a:effectLst/>
                        </a:rPr>
                        <a:t>Summer Term 1</a:t>
                      </a:r>
                      <a:endParaRPr lang="en-GB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>
                          <a:effectLst/>
                        </a:rPr>
                        <a:t>Summer Term 2</a:t>
                      </a:r>
                      <a:endParaRPr lang="en-GB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extLst>
                  <a:ext uri="{0D108BD9-81ED-4DB2-BD59-A6C34878D82A}">
                    <a16:rowId xmlns:a16="http://schemas.microsoft.com/office/drawing/2014/main" val="4055920553"/>
                  </a:ext>
                </a:extLst>
              </a:tr>
              <a:tr h="300821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</a:rPr>
                        <a:t>English core </a:t>
                      </a:r>
                      <a:r>
                        <a:rPr lang="en-GB" sz="1000" dirty="0" err="1">
                          <a:effectLst/>
                        </a:rPr>
                        <a:t>textx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</a:rPr>
                        <a:t>Once Upon a Wildwood</a:t>
                      </a:r>
                    </a:p>
                  </a:txBody>
                  <a:tcPr marL="64462" marR="6446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1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Molly </a:t>
                      </a:r>
                      <a:r>
                        <a:rPr kumimoji="0" lang="en-GB" sz="10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McDrew</a:t>
                      </a:r>
                      <a:r>
                        <a:rPr kumimoji="0" lang="en-GB" sz="1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 adventure around the World The Owl was afraid of the dark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</a:rPr>
                        <a:t>Fantastic Mr Fox</a:t>
                      </a:r>
                      <a:endParaRPr lang="en-GB" sz="1600" dirty="0">
                        <a:effectLst/>
                      </a:endParaRPr>
                    </a:p>
                  </a:txBody>
                  <a:tcPr marL="64462" marR="6446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</a:rPr>
                        <a:t>Fantastic Mr Fox</a:t>
                      </a:r>
                      <a:endParaRPr lang="en-GB" sz="1600" dirty="0">
                        <a:effectLst/>
                      </a:endParaRPr>
                    </a:p>
                  </a:txBody>
                  <a:tcPr marL="64462" marR="6446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</a:rPr>
                        <a:t>Flat Stanley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</a:rPr>
                        <a:t>The Adventures of the Breakfast Club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extLst>
                  <a:ext uri="{0D108BD9-81ED-4DB2-BD59-A6C34878D82A}">
                    <a16:rowId xmlns:a16="http://schemas.microsoft.com/office/drawing/2014/main" val="3499692484"/>
                  </a:ext>
                </a:extLst>
              </a:tr>
              <a:tr h="200547">
                <a:tc>
                  <a:txBody>
                    <a:bodyPr/>
                    <a:lstStyle/>
                    <a:p>
                      <a:pPr algn="ctr"/>
                      <a:r>
                        <a:rPr lang="en-GB" sz="1000">
                          <a:effectLst/>
                        </a:rPr>
                        <a:t>Drama</a:t>
                      </a:r>
                      <a:endParaRPr lang="en-GB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</a:rPr>
                        <a:t> Nativity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</a:rPr>
                        <a:t> 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</a:rPr>
                        <a:t> 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extLst>
                  <a:ext uri="{0D108BD9-81ED-4DB2-BD59-A6C34878D82A}">
                    <a16:rowId xmlns:a16="http://schemas.microsoft.com/office/drawing/2014/main" val="2908522576"/>
                  </a:ext>
                </a:extLst>
              </a:tr>
              <a:tr h="501368">
                <a:tc>
                  <a:txBody>
                    <a:bodyPr/>
                    <a:lstStyle/>
                    <a:p>
                      <a:pPr algn="ctr"/>
                      <a:r>
                        <a:rPr lang="en-GB" sz="1000">
                          <a:effectLst/>
                        </a:rPr>
                        <a:t>Maths</a:t>
                      </a:r>
                      <a:endParaRPr lang="en-GB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Number: Place Value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Number: Addition and Subtraction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Number: Addition and Subtraction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Properties of shape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Measurement: Money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Number: Multiplication and Division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Measurement: Length and Height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Measurement: Mass, Capacity and Temperature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Number: Fractions Measurement: Time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Statistics 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Position and Direction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36899199"/>
                  </a:ext>
                </a:extLst>
              </a:tr>
              <a:tr h="200547">
                <a:tc rowSpan="2">
                  <a:txBody>
                    <a:bodyPr/>
                    <a:lstStyle/>
                    <a:p>
                      <a:pPr algn="ctr"/>
                      <a:r>
                        <a:rPr lang="en-GB" sz="1000">
                          <a:effectLst/>
                        </a:rPr>
                        <a:t>Science</a:t>
                      </a:r>
                      <a:endParaRPr lang="en-GB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</a:rPr>
                        <a:t>Living things and habitats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</a:rPr>
                        <a:t>Animals including humans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</a:rPr>
                        <a:t>Everyday materials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</a:rPr>
                        <a:t>Plants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extLst>
                  <a:ext uri="{0D108BD9-81ED-4DB2-BD59-A6C34878D82A}">
                    <a16:rowId xmlns:a16="http://schemas.microsoft.com/office/drawing/2014/main" val="643498695"/>
                  </a:ext>
                </a:extLst>
              </a:tr>
              <a:tr h="1002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</a:rPr>
                        <a:t>Working scientifically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4462" marR="64462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68723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2602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F00F7C-69A8-4236-824B-25A3B3FA53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688E604-AC75-4D98-AE7E-C17E7D9AE9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" y="437007"/>
            <a:ext cx="8972550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7100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76C6B59-1229-21B4-21AF-E2A57E444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426711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GB" sz="5400" dirty="0"/>
              <a:t>What will your </a:t>
            </a:r>
            <a:br>
              <a:rPr lang="en-GB" sz="5400" dirty="0"/>
            </a:br>
            <a:r>
              <a:rPr lang="en-GB" sz="5400" dirty="0"/>
              <a:t>Year 2 child </a:t>
            </a:r>
            <a:br>
              <a:rPr lang="en-GB" sz="5400" dirty="0"/>
            </a:br>
            <a:r>
              <a:rPr lang="en-GB" sz="5400" dirty="0"/>
              <a:t>be learning in </a:t>
            </a:r>
            <a:br>
              <a:rPr lang="en-GB" sz="5400" dirty="0"/>
            </a:br>
            <a:r>
              <a:rPr lang="en-GB" sz="5400" dirty="0"/>
              <a:t>English and mathematics?</a:t>
            </a:r>
          </a:p>
        </p:txBody>
      </p:sp>
    </p:spTree>
    <p:extLst>
      <p:ext uri="{BB962C8B-B14F-4D97-AF65-F5344CB8AC3E}">
        <p14:creationId xmlns:p14="http://schemas.microsoft.com/office/powerpoint/2010/main" val="2039681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01AE6A8-5C22-D448-73D9-9568C24DC8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Apply phonic knowledge using all 40+ phonemes to read words</a:t>
            </a:r>
          </a:p>
          <a:p>
            <a:r>
              <a:rPr lang="en-GB" sz="2400" dirty="0"/>
              <a:t>Read the Year 1 and Year 2 common exception words</a:t>
            </a:r>
          </a:p>
          <a:p>
            <a:r>
              <a:rPr lang="en-GB" sz="2400" dirty="0">
                <a:solidFill>
                  <a:srgbClr val="0B0C0C"/>
                </a:solidFill>
                <a:latin typeface="+mj-lt"/>
              </a:rPr>
              <a:t>R</a:t>
            </a:r>
            <a:r>
              <a:rPr lang="en-GB" sz="2400" b="0" i="0" dirty="0">
                <a:solidFill>
                  <a:srgbClr val="0B0C0C"/>
                </a:solidFill>
                <a:effectLst/>
                <a:latin typeface="+mj-lt"/>
              </a:rPr>
              <a:t>ead most words quickly and accurately, without overt sounding and blending</a:t>
            </a:r>
          </a:p>
          <a:p>
            <a:r>
              <a:rPr lang="en-GB" sz="2400" dirty="0">
                <a:solidFill>
                  <a:srgbClr val="0B0C0C"/>
                </a:solidFill>
                <a:latin typeface="+mj-lt"/>
              </a:rPr>
              <a:t>R</a:t>
            </a:r>
            <a:r>
              <a:rPr lang="en-GB" sz="2400" b="0" i="0" dirty="0">
                <a:solidFill>
                  <a:srgbClr val="0B0C0C"/>
                </a:solidFill>
                <a:effectLst/>
                <a:latin typeface="+mj-lt"/>
              </a:rPr>
              <a:t>ead aloud books closely matched to their improving phonic knowledge, sounding out unfamiliar words accurately, automatically and without undue hesitation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968746F-0AE4-15C1-8049-B0CC7EE1E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English – Word reading</a:t>
            </a:r>
          </a:p>
        </p:txBody>
      </p:sp>
    </p:spTree>
    <p:extLst>
      <p:ext uri="{BB962C8B-B14F-4D97-AF65-F5344CB8AC3E}">
        <p14:creationId xmlns:p14="http://schemas.microsoft.com/office/powerpoint/2010/main" val="8344997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02920" y="1130618"/>
            <a:ext cx="8229600" cy="4525962"/>
          </a:xfrm>
        </p:spPr>
        <p:txBody>
          <a:bodyPr/>
          <a:lstStyle/>
          <a:p>
            <a:r>
              <a:rPr lang="en-GB" sz="2400" dirty="0">
                <a:latin typeface="+mj-lt"/>
              </a:rPr>
              <a:t>Develop pleasure and motivation</a:t>
            </a:r>
          </a:p>
          <a:p>
            <a:r>
              <a:rPr lang="en-GB" sz="2400" dirty="0">
                <a:latin typeface="+mj-lt"/>
              </a:rPr>
              <a:t>Sequence and retell stories</a:t>
            </a:r>
          </a:p>
          <a:p>
            <a:r>
              <a:rPr lang="en-GB" sz="2400" dirty="0">
                <a:latin typeface="+mj-lt"/>
              </a:rPr>
              <a:t>Explore non-fiction books and how they are structured</a:t>
            </a:r>
          </a:p>
          <a:p>
            <a:r>
              <a:rPr lang="en-GB" sz="2400" b="0" i="0" dirty="0">
                <a:solidFill>
                  <a:srgbClr val="0B0C0C"/>
                </a:solidFill>
                <a:effectLst/>
                <a:latin typeface="+mj-lt"/>
              </a:rPr>
              <a:t>Check their reading makes sense and correcting inaccurate reading</a:t>
            </a:r>
          </a:p>
          <a:p>
            <a:r>
              <a:rPr lang="en-GB" sz="2400" dirty="0">
                <a:solidFill>
                  <a:srgbClr val="0B0C0C"/>
                </a:solidFill>
                <a:latin typeface="+mj-lt"/>
              </a:rPr>
              <a:t>Make inferences</a:t>
            </a:r>
          </a:p>
          <a:p>
            <a:r>
              <a:rPr lang="en-GB" sz="2400" b="0" i="0" dirty="0">
                <a:solidFill>
                  <a:srgbClr val="0B0C0C"/>
                </a:solidFill>
                <a:effectLst/>
                <a:latin typeface="+mj-lt"/>
              </a:rPr>
              <a:t>Answer and ask questions about what they have read</a:t>
            </a:r>
          </a:p>
          <a:p>
            <a:r>
              <a:rPr lang="en-GB" sz="2400" b="0" i="0" dirty="0">
                <a:solidFill>
                  <a:srgbClr val="0B0C0C"/>
                </a:solidFill>
                <a:effectLst/>
                <a:latin typeface="+mj-lt"/>
              </a:rPr>
              <a:t>Predict what might happen on the basis of what has been read so far</a:t>
            </a:r>
            <a:endParaRPr lang="en-GB" sz="1600" b="0" i="0" dirty="0">
              <a:solidFill>
                <a:srgbClr val="0B0C0C"/>
              </a:solidFill>
              <a:effectLst/>
              <a:latin typeface="+mj-lt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English – Comprehension</a:t>
            </a:r>
          </a:p>
        </p:txBody>
      </p:sp>
    </p:spTree>
    <p:extLst>
      <p:ext uri="{BB962C8B-B14F-4D97-AF65-F5344CB8AC3E}">
        <p14:creationId xmlns:p14="http://schemas.microsoft.com/office/powerpoint/2010/main" val="27737427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Spell common exception words correctly</a:t>
            </a:r>
          </a:p>
          <a:p>
            <a:r>
              <a:rPr lang="en-GB" dirty="0"/>
              <a:t>Apply phonics knowledge to spell words</a:t>
            </a:r>
          </a:p>
          <a:p>
            <a:r>
              <a:rPr lang="en-GB" b="0" i="0" dirty="0">
                <a:solidFill>
                  <a:srgbClr val="0B0C0C"/>
                </a:solidFill>
                <a:effectLst/>
                <a:latin typeface="+mj-lt"/>
              </a:rPr>
              <a:t>Add suffixes to spell longer words including –</a:t>
            </a:r>
            <a:r>
              <a:rPr lang="en-GB" b="0" i="0" dirty="0" err="1">
                <a:solidFill>
                  <a:srgbClr val="0B0C0C"/>
                </a:solidFill>
                <a:effectLst/>
                <a:latin typeface="+mj-lt"/>
              </a:rPr>
              <a:t>ment</a:t>
            </a:r>
            <a:r>
              <a:rPr lang="en-GB" b="0" i="0" dirty="0">
                <a:solidFill>
                  <a:srgbClr val="0B0C0C"/>
                </a:solidFill>
                <a:effectLst/>
                <a:latin typeface="+mj-lt"/>
              </a:rPr>
              <a:t>, –ness, –</a:t>
            </a:r>
            <a:r>
              <a:rPr lang="en-GB" b="0" i="0" dirty="0" err="1">
                <a:solidFill>
                  <a:srgbClr val="0B0C0C"/>
                </a:solidFill>
                <a:effectLst/>
                <a:latin typeface="+mj-lt"/>
              </a:rPr>
              <a:t>ful</a:t>
            </a:r>
            <a:r>
              <a:rPr lang="en-GB" b="0" i="0" dirty="0">
                <a:solidFill>
                  <a:srgbClr val="0B0C0C"/>
                </a:solidFill>
                <a:effectLst/>
                <a:latin typeface="+mj-lt"/>
              </a:rPr>
              <a:t>, –less, –</a:t>
            </a:r>
            <a:r>
              <a:rPr lang="en-GB" b="0" i="0" dirty="0" err="1">
                <a:solidFill>
                  <a:srgbClr val="0B0C0C"/>
                </a:solidFill>
                <a:effectLst/>
                <a:latin typeface="+mj-lt"/>
              </a:rPr>
              <a:t>ly</a:t>
            </a:r>
            <a:endParaRPr lang="en-GB" dirty="0">
              <a:latin typeface="+mj-lt"/>
            </a:endParaRP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Form lower-case letters, capital letters and digits correctly</a:t>
            </a:r>
          </a:p>
          <a:p>
            <a:r>
              <a:rPr lang="en-GB" dirty="0">
                <a:solidFill>
                  <a:srgbClr val="0B0C0C"/>
                </a:solidFill>
                <a:latin typeface="+mj-lt"/>
              </a:rPr>
              <a:t>S</a:t>
            </a:r>
            <a:r>
              <a:rPr lang="en-GB" b="0" i="0" dirty="0">
                <a:solidFill>
                  <a:srgbClr val="0B0C0C"/>
                </a:solidFill>
                <a:effectLst/>
                <a:latin typeface="+mj-lt"/>
              </a:rPr>
              <a:t>tart using some of the diagonal and horizontal strokes needed to join letters</a:t>
            </a:r>
            <a:endParaRPr lang="en-GB" dirty="0">
              <a:latin typeface="+mj-lt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English – Spelling </a:t>
            </a:r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457200" y="3294352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9pPr>
            <a:extLst/>
          </a:lstStyle>
          <a:p>
            <a:r>
              <a:rPr lang="en-GB" dirty="0"/>
              <a:t>English – Handwriting </a:t>
            </a:r>
          </a:p>
        </p:txBody>
      </p:sp>
    </p:spTree>
    <p:extLst>
      <p:ext uri="{BB962C8B-B14F-4D97-AF65-F5344CB8AC3E}">
        <p14:creationId xmlns:p14="http://schemas.microsoft.com/office/powerpoint/2010/main" val="24298160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02920" y="1130618"/>
            <a:ext cx="8229600" cy="4525962"/>
          </a:xfrm>
        </p:spPr>
        <p:txBody>
          <a:bodyPr/>
          <a:lstStyle/>
          <a:p>
            <a:r>
              <a:rPr lang="en-GB" sz="2400" b="0" i="0" dirty="0">
                <a:solidFill>
                  <a:srgbClr val="0B0C0C"/>
                </a:solidFill>
                <a:effectLst/>
                <a:latin typeface="+mj-lt"/>
              </a:rPr>
              <a:t>Write for different purposes e.g. fictional narrative, poetry, writing about real events</a:t>
            </a:r>
          </a:p>
          <a:p>
            <a:r>
              <a:rPr lang="en-GB" sz="2400" dirty="0">
                <a:latin typeface="+mj-lt"/>
              </a:rPr>
              <a:t>Use both punctuation correctly, including full stops, capital letters, exclamation marks, question marks, commas for lists and apostrophes for contracted forms and the possessive</a:t>
            </a:r>
          </a:p>
          <a:p>
            <a:r>
              <a:rPr lang="en-GB" sz="2400" dirty="0">
                <a:latin typeface="+mj-lt"/>
              </a:rPr>
              <a:t>Write sentences with different forms: statement, question, exclamation, command</a:t>
            </a:r>
          </a:p>
          <a:p>
            <a:r>
              <a:rPr lang="en-GB" sz="2400" dirty="0">
                <a:latin typeface="+mj-lt"/>
              </a:rPr>
              <a:t>Include expanded noun phrases to describe and specify [for example, the blue butterfly] </a:t>
            </a:r>
          </a:p>
          <a:p>
            <a:r>
              <a:rPr lang="en-GB" sz="2400" dirty="0">
                <a:latin typeface="+mj-lt"/>
              </a:rPr>
              <a:t>Use the present and past tenses correctly and consistently</a:t>
            </a:r>
            <a:endParaRPr lang="en-GB" sz="2400" b="0" i="0" dirty="0">
              <a:solidFill>
                <a:srgbClr val="0B0C0C"/>
              </a:solidFill>
              <a:effectLst/>
              <a:latin typeface="+mj-lt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English – Writing</a:t>
            </a:r>
          </a:p>
        </p:txBody>
      </p:sp>
    </p:spTree>
    <p:extLst>
      <p:ext uri="{BB962C8B-B14F-4D97-AF65-F5344CB8AC3E}">
        <p14:creationId xmlns:p14="http://schemas.microsoft.com/office/powerpoint/2010/main" val="27264480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3667" name="Picture 3"/>
          <p:cNvPicPr>
            <a:picLocks noChangeAspect="1" noChangeArrowheads="1"/>
          </p:cNvPicPr>
          <p:nvPr/>
        </p:nvPicPr>
        <p:blipFill>
          <a:blip r:embed="rId2" cstate="print"/>
          <a:srcRect l="9922" t="15120" r="25346" b="5081"/>
          <a:stretch>
            <a:fillRect/>
          </a:stretch>
        </p:blipFill>
        <p:spPr bwMode="auto">
          <a:xfrm>
            <a:off x="-324544" y="188640"/>
            <a:ext cx="9865096" cy="684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423716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4">
            <a:extLst>
              <a:ext uri="{FF2B5EF4-FFF2-40B4-BE49-F238E27FC236}">
                <a16:creationId xmlns:a16="http://schemas.microsoft.com/office/drawing/2014/main" id="{7B3EAE96-ED7E-DFD2-C01C-4600A57263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066147" y="1427896"/>
            <a:ext cx="5914050" cy="3820875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3169920" cy="4541202"/>
          </a:xfrm>
        </p:spPr>
        <p:txBody>
          <a:bodyPr>
            <a:normAutofit/>
          </a:bodyPr>
          <a:lstStyle/>
          <a:p>
            <a:r>
              <a:rPr lang="en-GB" dirty="0"/>
              <a:t>Year 2</a:t>
            </a:r>
            <a:br>
              <a:rPr lang="en-GB" dirty="0"/>
            </a:br>
            <a:br>
              <a:rPr lang="en-GB" dirty="0"/>
            </a:br>
            <a:r>
              <a:rPr lang="en-GB" dirty="0"/>
              <a:t>Letter formation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990827E-F6D7-A301-39B3-FEAB028F218D}"/>
              </a:ext>
            </a:extLst>
          </p:cNvPr>
          <p:cNvCxnSpPr/>
          <p:nvPr/>
        </p:nvCxnSpPr>
        <p:spPr>
          <a:xfrm>
            <a:off x="3190875" y="2152650"/>
            <a:ext cx="5562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BF35D39-863E-2CB5-4356-1EB19E65692A}"/>
              </a:ext>
            </a:extLst>
          </p:cNvPr>
          <p:cNvCxnSpPr/>
          <p:nvPr/>
        </p:nvCxnSpPr>
        <p:spPr>
          <a:xfrm>
            <a:off x="3209925" y="3105150"/>
            <a:ext cx="5562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949C378-4214-3B10-4E0B-76A43D04763D}"/>
              </a:ext>
            </a:extLst>
          </p:cNvPr>
          <p:cNvCxnSpPr/>
          <p:nvPr/>
        </p:nvCxnSpPr>
        <p:spPr>
          <a:xfrm>
            <a:off x="3190875" y="4086225"/>
            <a:ext cx="5562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62547B6-FA05-AC49-50ED-B440CA041CD2}"/>
              </a:ext>
            </a:extLst>
          </p:cNvPr>
          <p:cNvCxnSpPr/>
          <p:nvPr/>
        </p:nvCxnSpPr>
        <p:spPr>
          <a:xfrm>
            <a:off x="3209925" y="5057775"/>
            <a:ext cx="5562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06715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593D9ED-66B9-9DD4-E719-1E2CB2E14A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Count in steps of 2, 3, 5 and 10</a:t>
            </a:r>
          </a:p>
          <a:p>
            <a:r>
              <a:rPr lang="en-GB" sz="2400" dirty="0"/>
              <a:t>Recognise place value of digits in 2-digit numbers</a:t>
            </a:r>
          </a:p>
          <a:p>
            <a:r>
              <a:rPr lang="en-GB" sz="2400" dirty="0"/>
              <a:t>Read and write, compare and order numbers to at least 100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Recall and use bonds and related subtraction facts for numbers within 20 </a:t>
            </a:r>
          </a:p>
          <a:p>
            <a:r>
              <a:rPr lang="en-GB" sz="2400" dirty="0"/>
              <a:t>Add and subtract two-digit numbers</a:t>
            </a:r>
          </a:p>
          <a:p>
            <a:endParaRPr lang="en-GB" sz="24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D3BFA5D-FC4C-3DE3-5DAE-8115D4042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Mathematics – Number and place value</a:t>
            </a:r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2D3BFA5D-FC4C-3DE3-5DAE-8115D40428FD}"/>
              </a:ext>
            </a:extLst>
          </p:cNvPr>
          <p:cNvSpPr txBox="1">
            <a:spLocks/>
          </p:cNvSpPr>
          <p:nvPr/>
        </p:nvSpPr>
        <p:spPr>
          <a:xfrm>
            <a:off x="457200" y="3172619"/>
            <a:ext cx="8229600" cy="1143000"/>
          </a:xfrm>
          <a:prstGeom prst="rect">
            <a:avLst/>
          </a:prstGeom>
        </p:spPr>
        <p:txBody>
          <a:bodyPr vert="horz" rtlCol="0" anchor="ctr">
            <a:normAutofit fontScale="90000" lnSpcReduction="1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9pPr>
            <a:extLst/>
          </a:lstStyle>
          <a:p>
            <a:r>
              <a:rPr lang="en-GB" dirty="0"/>
              <a:t>Mathematics – Addition and subtraction</a:t>
            </a:r>
          </a:p>
        </p:txBody>
      </p:sp>
    </p:spTree>
    <p:extLst>
      <p:ext uri="{BB962C8B-B14F-4D97-AF65-F5344CB8AC3E}">
        <p14:creationId xmlns:p14="http://schemas.microsoft.com/office/powerpoint/2010/main" val="28450453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1597342"/>
          </a:xfrm>
        </p:spPr>
        <p:txBody>
          <a:bodyPr/>
          <a:lstStyle/>
          <a:p>
            <a:r>
              <a:rPr lang="en-GB" sz="2400" dirty="0"/>
              <a:t>Recall and use multiplication and division facts for twos, fives and tens</a:t>
            </a:r>
          </a:p>
          <a:p>
            <a:r>
              <a:rPr lang="en-GB" sz="2400" dirty="0"/>
              <a:t>Use the multiplication (×), division (÷) and equals (=) signs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Mathematics – Multiplication and division</a:t>
            </a:r>
          </a:p>
        </p:txBody>
      </p:sp>
      <p:sp>
        <p:nvSpPr>
          <p:cNvPr id="4" name="Content Placeholder 1"/>
          <p:cNvSpPr txBox="1">
            <a:spLocks/>
          </p:cNvSpPr>
          <p:nvPr/>
        </p:nvSpPr>
        <p:spPr bwMode="auto">
          <a:xfrm>
            <a:off x="609600" y="3977640"/>
            <a:ext cx="8229600" cy="3355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5125" indent="-255588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0713" indent="-228600" algn="l" rtl="0" eaLnBrk="0" fontAlgn="base" hangingPunct="0">
              <a:spcBef>
                <a:spcPts val="325"/>
              </a:spcBef>
              <a:spcAft>
                <a:spcPct val="0"/>
              </a:spcAft>
              <a:buClr>
                <a:schemeClr val="accent1"/>
              </a:buClr>
              <a:buFont typeface="Verdana" panose="020B0604030504040204" pitchFamily="34" charset="0"/>
              <a:buChar char="◦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8838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en-GB" sz="2400" dirty="0"/>
              <a:t>Half, quarters and thirds (of shapes, amounts and numbers)</a:t>
            </a:r>
          </a:p>
          <a:p>
            <a:r>
              <a:rPr lang="en-GB" sz="2400" dirty="0">
                <a:latin typeface="+mj-lt"/>
              </a:rPr>
              <a:t>Write simple fractions for example, 2 1 of 6 = 3 and recognise the equivalence of 4 2 and 2 1 </a:t>
            </a: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609600" y="2989898"/>
            <a:ext cx="8229600" cy="1143000"/>
          </a:xfrm>
          <a:prstGeom prst="rect">
            <a:avLst/>
          </a:prstGeom>
        </p:spPr>
        <p:txBody>
          <a:bodyPr vert="horz" rtlCol="0" anchor="ctr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9pPr>
            <a:extLst/>
          </a:lstStyle>
          <a:p>
            <a:r>
              <a:rPr lang="en-GB" dirty="0"/>
              <a:t>Mathematics – Fractions</a:t>
            </a:r>
          </a:p>
        </p:txBody>
      </p:sp>
    </p:spTree>
    <p:extLst>
      <p:ext uri="{BB962C8B-B14F-4D97-AF65-F5344CB8AC3E}">
        <p14:creationId xmlns:p14="http://schemas.microsoft.com/office/powerpoint/2010/main" val="24668511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22519"/>
            <a:ext cx="8229600" cy="1597342"/>
          </a:xfrm>
        </p:spPr>
        <p:txBody>
          <a:bodyPr/>
          <a:lstStyle/>
          <a:p>
            <a:r>
              <a:rPr lang="en-GB" sz="2300" dirty="0"/>
              <a:t>Choose and use appropriate standard units of measure e.g.</a:t>
            </a:r>
          </a:p>
          <a:p>
            <a:pPr lvl="1"/>
            <a:r>
              <a:rPr lang="en-GB" sz="1900" dirty="0"/>
              <a:t>Length and height (cm, m)</a:t>
            </a:r>
          </a:p>
          <a:p>
            <a:pPr lvl="1"/>
            <a:r>
              <a:rPr lang="en-GB" sz="1900" dirty="0"/>
              <a:t>Weight (g, kg)</a:t>
            </a:r>
          </a:p>
          <a:p>
            <a:pPr lvl="1"/>
            <a:r>
              <a:rPr lang="en-GB" sz="1900" dirty="0"/>
              <a:t>Capacity and volume (ml, l)</a:t>
            </a:r>
          </a:p>
          <a:p>
            <a:r>
              <a:rPr lang="en-GB" sz="2300" dirty="0"/>
              <a:t>Solve addition and subtraction problems involving money</a:t>
            </a:r>
          </a:p>
          <a:p>
            <a:r>
              <a:rPr lang="en-GB" sz="2300" dirty="0"/>
              <a:t>Compare and sequence intervals of time</a:t>
            </a:r>
          </a:p>
          <a:p>
            <a:r>
              <a:rPr lang="en-GB" sz="2300" dirty="0"/>
              <a:t>Tell the time to 5 minutes, including quarter past, quart to, half past the hour and on the hour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Mathematics – Measurement</a:t>
            </a:r>
          </a:p>
        </p:txBody>
      </p:sp>
    </p:spTree>
    <p:extLst>
      <p:ext uri="{BB962C8B-B14F-4D97-AF65-F5344CB8AC3E}">
        <p14:creationId xmlns:p14="http://schemas.microsoft.com/office/powerpoint/2010/main" val="5340155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Mathematics – Properties of shape</a:t>
            </a:r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419100" y="1981200"/>
            <a:ext cx="8229600" cy="3181350"/>
          </a:xfrm>
          <a:prstGeom prst="rect">
            <a:avLst/>
          </a:prstGeom>
        </p:spPr>
        <p:txBody>
          <a:bodyPr vert="horz" rtlCol="0" anchor="ctr">
            <a:normAutofit fontScale="975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9pPr>
            <a:extLst/>
          </a:lstStyle>
          <a:p>
            <a:r>
              <a:rPr lang="en-GB" dirty="0"/>
              <a:t>Mathematics – Position and direction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9F986BC-2C01-2BA9-9C80-6BCE62840E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100138"/>
            <a:ext cx="8229600" cy="1433512"/>
          </a:xfrm>
        </p:spPr>
        <p:txBody>
          <a:bodyPr/>
          <a:lstStyle/>
          <a:p>
            <a:r>
              <a:rPr lang="en-GB" sz="2400" dirty="0"/>
              <a:t>Identify and describe properties of 2D and 3D shapes</a:t>
            </a:r>
          </a:p>
          <a:p>
            <a:r>
              <a:rPr lang="en-GB" sz="2400" dirty="0"/>
              <a:t>Symmetry in 2-D</a:t>
            </a:r>
          </a:p>
        </p:txBody>
      </p:sp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A5287FEA-7BF4-BE2F-1CAA-0A97B9C0A690}"/>
              </a:ext>
            </a:extLst>
          </p:cNvPr>
          <p:cNvSpPr txBox="1">
            <a:spLocks/>
          </p:cNvSpPr>
          <p:nvPr/>
        </p:nvSpPr>
        <p:spPr bwMode="auto">
          <a:xfrm>
            <a:off x="381000" y="3571875"/>
            <a:ext cx="8229600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5125" indent="-255588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0713" indent="-228600" algn="l" rtl="0" eaLnBrk="0" fontAlgn="base" hangingPunct="0">
              <a:spcBef>
                <a:spcPts val="325"/>
              </a:spcBef>
              <a:spcAft>
                <a:spcPct val="0"/>
              </a:spcAft>
              <a:buClr>
                <a:schemeClr val="accent1"/>
              </a:buClr>
              <a:buFont typeface="Verdana" panose="020B0604030504040204" pitchFamily="34" charset="0"/>
              <a:buChar char="◦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8838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SzPct val="100000"/>
              <a:buFont typeface="Wingdings 2" panose="05020102010507070707" pitchFamily="18" charset="2"/>
              <a:buChar char="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en-GB" sz="2400" dirty="0"/>
              <a:t>Use mathematical vocabulary to describe position, direction and movement, including:</a:t>
            </a:r>
          </a:p>
          <a:p>
            <a:pPr lvl="1"/>
            <a:r>
              <a:rPr lang="en-GB" sz="2400" dirty="0"/>
              <a:t> movement in a straight line</a:t>
            </a:r>
          </a:p>
          <a:p>
            <a:pPr lvl="1"/>
            <a:r>
              <a:rPr lang="en-GB" sz="2400" dirty="0"/>
              <a:t>rotation as a turn and in terms of right angles for quarter, half and three-quarter turns (clockwise and anticlockwise).</a:t>
            </a:r>
          </a:p>
        </p:txBody>
      </p:sp>
    </p:spTree>
    <p:extLst>
      <p:ext uri="{BB962C8B-B14F-4D97-AF65-F5344CB8AC3E}">
        <p14:creationId xmlns:p14="http://schemas.microsoft.com/office/powerpoint/2010/main" val="36674409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76C6B59-1229-21B4-21AF-E2A57E444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426711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GB" sz="5400" dirty="0"/>
              <a:t>How your </a:t>
            </a:r>
            <a:br>
              <a:rPr lang="en-GB" sz="5400" dirty="0"/>
            </a:br>
            <a:r>
              <a:rPr lang="en-GB" sz="5400" dirty="0"/>
              <a:t>Year 2 child </a:t>
            </a:r>
            <a:br>
              <a:rPr lang="en-GB" sz="5400" dirty="0"/>
            </a:br>
            <a:r>
              <a:rPr lang="en-GB" sz="5400" dirty="0"/>
              <a:t>will be assessed</a:t>
            </a:r>
          </a:p>
        </p:txBody>
      </p:sp>
    </p:spTree>
    <p:extLst>
      <p:ext uri="{BB962C8B-B14F-4D97-AF65-F5344CB8AC3E}">
        <p14:creationId xmlns:p14="http://schemas.microsoft.com/office/powerpoint/2010/main" val="17024748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Teachers will use the termly quizzes, and the work that children do every day, to assess your child.</a:t>
            </a:r>
          </a:p>
          <a:p>
            <a:pPr marL="109537" indent="0">
              <a:buNone/>
            </a:pPr>
            <a:endParaRPr lang="en-GB" dirty="0"/>
          </a:p>
          <a:p>
            <a:r>
              <a:rPr lang="en-GB" dirty="0"/>
              <a:t>At the end of Year 2, you will be told whether we believe your child to be:</a:t>
            </a:r>
          </a:p>
          <a:p>
            <a:pPr lvl="1"/>
            <a:r>
              <a:rPr lang="en-GB" dirty="0"/>
              <a:t>Working at greater depth within the expected standard</a:t>
            </a:r>
          </a:p>
          <a:p>
            <a:pPr lvl="1"/>
            <a:r>
              <a:rPr lang="en-GB" dirty="0"/>
              <a:t>Working at the expected standard</a:t>
            </a:r>
          </a:p>
          <a:p>
            <a:pPr lvl="1"/>
            <a:r>
              <a:rPr lang="en-GB" dirty="0"/>
              <a:t>Working towards the expected standard</a:t>
            </a:r>
          </a:p>
          <a:p>
            <a:pPr lvl="1"/>
            <a:r>
              <a:rPr lang="en-GB" dirty="0"/>
              <a:t>Working at pre key stage standard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Teacher assessments</a:t>
            </a:r>
          </a:p>
        </p:txBody>
      </p:sp>
    </p:spTree>
    <p:extLst>
      <p:ext uri="{BB962C8B-B14F-4D97-AF65-F5344CB8AC3E}">
        <p14:creationId xmlns:p14="http://schemas.microsoft.com/office/powerpoint/2010/main" val="35833194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76C6B59-1229-21B4-21AF-E2A57E444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426711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GB" sz="5400" dirty="0"/>
              <a:t>How we can work together to support your child</a:t>
            </a:r>
          </a:p>
        </p:txBody>
      </p:sp>
    </p:spTree>
    <p:extLst>
      <p:ext uri="{BB962C8B-B14F-4D97-AF65-F5344CB8AC3E}">
        <p14:creationId xmlns:p14="http://schemas.microsoft.com/office/powerpoint/2010/main" val="39884309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298B93D-7122-E234-9216-93B81AD365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t"/>
            <a:r>
              <a:rPr lang="en-GB" dirty="0"/>
              <a:t>Our target for attendance is 96%</a:t>
            </a:r>
          </a:p>
          <a:p>
            <a:pPr fontAlgn="t"/>
            <a:r>
              <a:rPr lang="en-GB" dirty="0"/>
              <a:t>Below 90% is considered </a:t>
            </a:r>
            <a:r>
              <a:rPr lang="en-GB" b="1" dirty="0"/>
              <a:t>persistent absence</a:t>
            </a:r>
            <a:endParaRPr lang="en-GB" dirty="0"/>
          </a:p>
          <a:p>
            <a:pPr marL="109537" indent="0" fontAlgn="t">
              <a:buNone/>
            </a:pPr>
            <a:endParaRPr lang="en-GB" dirty="0"/>
          </a:p>
          <a:p>
            <a:pPr fontAlgn="t"/>
            <a:r>
              <a:rPr lang="en-GB" dirty="0"/>
              <a:t>90% attendance = 19 days missed in a year, which is almost 4 weeks of lessons (on average 1/2 day every week)</a:t>
            </a:r>
          </a:p>
          <a:p>
            <a:pPr marL="109537" indent="0" fontAlgn="t">
              <a:buNone/>
            </a:pPr>
            <a:endParaRPr lang="en-GB" dirty="0"/>
          </a:p>
          <a:p>
            <a:pPr fontAlgn="t"/>
            <a:r>
              <a:rPr lang="en-GB" dirty="0"/>
              <a:t>100% attendance is celebrated each term as well as for 100% attendance for the whole year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903C83A-7130-F223-70CD-0A9F61C96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Attendance and punctuality</a:t>
            </a:r>
          </a:p>
        </p:txBody>
      </p:sp>
    </p:spTree>
    <p:extLst>
      <p:ext uri="{BB962C8B-B14F-4D97-AF65-F5344CB8AC3E}">
        <p14:creationId xmlns:p14="http://schemas.microsoft.com/office/powerpoint/2010/main" val="9078523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GB" sz="2900" dirty="0"/>
              <a:t>Teaching and planning </a:t>
            </a:r>
            <a:r>
              <a:rPr lang="en-GB" sz="2900" b="1" dirty="0"/>
              <a:t>exciting ways </a:t>
            </a:r>
            <a:r>
              <a:rPr lang="en-GB" sz="2900" dirty="0"/>
              <a:t>of motivating your children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GB" sz="2900" dirty="0"/>
              <a:t>Making sure we keep an eye on </a:t>
            </a:r>
            <a:r>
              <a:rPr lang="en-GB" sz="2900" b="1" dirty="0"/>
              <a:t>expected standards </a:t>
            </a:r>
            <a:r>
              <a:rPr lang="en-GB" sz="2900" dirty="0"/>
              <a:t>so that we know if children are where they should be or are struggling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GB" sz="2900" dirty="0"/>
              <a:t>Giving opportunities for </a:t>
            </a:r>
            <a:r>
              <a:rPr lang="en-GB" sz="2900" b="1" dirty="0"/>
              <a:t>daily phonics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GB" sz="2900" b="1" dirty="0"/>
              <a:t>Extra support </a:t>
            </a:r>
            <a:r>
              <a:rPr lang="en-GB" sz="2900" dirty="0"/>
              <a:t>for children that need a little bit of help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GB" sz="2900" b="1" dirty="0"/>
              <a:t>Sharing whether we expect </a:t>
            </a:r>
            <a:r>
              <a:rPr lang="en-GB" sz="2900" dirty="0"/>
              <a:t>your child to meet the end of year standards,  and what children need to do to get there, give children individual targets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GB" sz="2900" dirty="0"/>
              <a:t>Changing</a:t>
            </a:r>
            <a:r>
              <a:rPr lang="en-GB" sz="2900" b="1" dirty="0"/>
              <a:t> home reading books </a:t>
            </a:r>
            <a:r>
              <a:rPr lang="en-GB" sz="2900" dirty="0"/>
              <a:t>weekly to enable your child to read at home at least 5 times a week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So what are we doing?</a:t>
            </a:r>
          </a:p>
        </p:txBody>
      </p:sp>
    </p:spTree>
    <p:extLst>
      <p:ext uri="{BB962C8B-B14F-4D97-AF65-F5344CB8AC3E}">
        <p14:creationId xmlns:p14="http://schemas.microsoft.com/office/powerpoint/2010/main" val="10447441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1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2"/>
          </a:xfrm>
        </p:spPr>
        <p:txBody>
          <a:bodyPr/>
          <a:lstStyle/>
          <a:p>
            <a:pPr eaLnBrk="1" hangingPunct="1"/>
            <a:r>
              <a:rPr lang="en-GB" altLang="en-US" sz="2000" dirty="0"/>
              <a:t>Make sure your children come to school....on time, having had enough sleep and breakfast</a:t>
            </a:r>
          </a:p>
          <a:p>
            <a:pPr eaLnBrk="1" hangingPunct="1"/>
            <a:r>
              <a:rPr lang="en-GB" altLang="en-US" sz="2000" dirty="0"/>
              <a:t>Keep us informed of any problems</a:t>
            </a:r>
          </a:p>
          <a:p>
            <a:pPr eaLnBrk="1" hangingPunct="1"/>
            <a:r>
              <a:rPr lang="en-GB" altLang="en-US" sz="2000" dirty="0"/>
              <a:t>Weekly homework</a:t>
            </a:r>
          </a:p>
          <a:p>
            <a:pPr eaLnBrk="1" hangingPunct="1"/>
            <a:r>
              <a:rPr lang="en-GB" altLang="en-US" sz="2000" dirty="0"/>
              <a:t>Support teachers with behaviour issues, asking children if they stayed on ‘Green’</a:t>
            </a:r>
          </a:p>
          <a:p>
            <a:pPr eaLnBrk="1" hangingPunct="1"/>
            <a:r>
              <a:rPr lang="en-GB" altLang="en-US" sz="2000" dirty="0"/>
              <a:t>Read, read, read! </a:t>
            </a:r>
          </a:p>
          <a:p>
            <a:pPr lvl="1" eaLnBrk="1" hangingPunct="1"/>
            <a:r>
              <a:rPr lang="en-GB" altLang="en-US" sz="1600" dirty="0"/>
              <a:t>At least 5 times a week.</a:t>
            </a:r>
          </a:p>
          <a:p>
            <a:pPr lvl="1" eaLnBrk="1" hangingPunct="1"/>
            <a:r>
              <a:rPr lang="en-GB" altLang="en-US" sz="1600" dirty="0"/>
              <a:t>share stories</a:t>
            </a:r>
            <a:endParaRPr lang="en-GB" altLang="en-US" sz="2000" dirty="0"/>
          </a:p>
          <a:p>
            <a:pPr eaLnBrk="1" hangingPunct="1"/>
            <a:r>
              <a:rPr lang="en-GB" altLang="en-US" sz="2000" dirty="0"/>
              <a:t>Practise reading and spelling the common exception words</a:t>
            </a:r>
          </a:p>
          <a:p>
            <a:pPr eaLnBrk="1" hangingPunct="1"/>
            <a:r>
              <a:rPr lang="en-GB" altLang="en-US" sz="2000" dirty="0"/>
              <a:t>Help develop maths using TT Rockstars (login in your child’s reading record book)</a:t>
            </a:r>
          </a:p>
          <a:p>
            <a:pPr eaLnBrk="1" hangingPunct="1"/>
            <a:r>
              <a:rPr lang="en-GB" altLang="en-US" sz="2000" dirty="0"/>
              <a:t>Put time aside to have conversations with your child</a:t>
            </a:r>
          </a:p>
          <a:p>
            <a:pPr eaLnBrk="1" hangingPunct="1"/>
            <a:r>
              <a:rPr lang="en-GB" altLang="en-US" sz="2000" dirty="0"/>
              <a:t>Join the library</a:t>
            </a:r>
          </a:p>
          <a:p>
            <a:pPr eaLnBrk="1" hangingPunct="1"/>
            <a:r>
              <a:rPr lang="en-GB" altLang="en-US" sz="2000" dirty="0"/>
              <a:t>Make sure your child has regular attendance </a:t>
            </a:r>
          </a:p>
          <a:p>
            <a:pPr eaLnBrk="1" hangingPunct="1">
              <a:buFont typeface="Wingdings 3" panose="05040102010807070707" pitchFamily="18" charset="2"/>
              <a:buNone/>
            </a:pPr>
            <a:endParaRPr lang="en-GB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So what can you do?</a:t>
            </a:r>
          </a:p>
        </p:txBody>
      </p:sp>
    </p:spTree>
    <p:extLst>
      <p:ext uri="{BB962C8B-B14F-4D97-AF65-F5344CB8AC3E}">
        <p14:creationId xmlns:p14="http://schemas.microsoft.com/office/powerpoint/2010/main" val="30873141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D5138F0-EF50-A697-8B9E-A0CA9B84F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619" y="1697037"/>
            <a:ext cx="8229600" cy="3660053"/>
          </a:xfrm>
        </p:spPr>
        <p:txBody>
          <a:bodyPr>
            <a:normAutofit/>
          </a:bodyPr>
          <a:lstStyle/>
          <a:p>
            <a:pPr algn="ctr"/>
            <a:r>
              <a:rPr lang="en-GB" sz="6000" dirty="0"/>
              <a:t>What you should do if you have a </a:t>
            </a:r>
            <a:br>
              <a:rPr lang="en-GB" sz="6000" dirty="0"/>
            </a:br>
            <a:r>
              <a:rPr lang="en-GB" sz="6000" dirty="0"/>
              <a:t>concern or question</a:t>
            </a:r>
          </a:p>
        </p:txBody>
      </p:sp>
    </p:spTree>
    <p:extLst>
      <p:ext uri="{BB962C8B-B14F-4D97-AF65-F5344CB8AC3E}">
        <p14:creationId xmlns:p14="http://schemas.microsoft.com/office/powerpoint/2010/main" val="23284973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E01F9EF-2FC7-4FAA-13DD-0CAE5D43EE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School website</a:t>
            </a:r>
          </a:p>
          <a:p>
            <a:pPr marL="109537" indent="0">
              <a:buNone/>
            </a:pPr>
            <a:r>
              <a:rPr lang="en-GB" dirty="0">
                <a:hlinkClick r:id="rId2"/>
              </a:rPr>
              <a:t>https://www.godwinprimary.co.uk/</a:t>
            </a:r>
            <a:r>
              <a:rPr lang="en-GB" dirty="0"/>
              <a:t> </a:t>
            </a:r>
          </a:p>
          <a:p>
            <a:pPr marL="109537" indent="0">
              <a:buNone/>
            </a:pPr>
            <a:endParaRPr lang="en-GB" dirty="0"/>
          </a:p>
          <a:p>
            <a:r>
              <a:rPr lang="en-GB" dirty="0"/>
              <a:t>Class pages </a:t>
            </a:r>
          </a:p>
          <a:p>
            <a:pPr marL="109537" indent="0">
              <a:buNone/>
            </a:pPr>
            <a:r>
              <a:rPr lang="en-GB" dirty="0">
                <a:hlinkClick r:id="rId3"/>
              </a:rPr>
              <a:t>https://www.godwinprimary.co.uk/class-pages/</a:t>
            </a:r>
            <a:endParaRPr lang="en-GB" dirty="0"/>
          </a:p>
          <a:p>
            <a:pPr marL="109537" indent="0">
              <a:buNone/>
            </a:pPr>
            <a:endParaRPr lang="en-GB" dirty="0"/>
          </a:p>
          <a:p>
            <a:pPr marL="109537" indent="0">
              <a:buNone/>
            </a:pPr>
            <a:endParaRPr lang="en-GB" dirty="0"/>
          </a:p>
          <a:p>
            <a:pPr marL="109537" indent="0">
              <a:buNone/>
            </a:pPr>
            <a:r>
              <a:rPr lang="en-GB" b="0" i="0" dirty="0">
                <a:solidFill>
                  <a:srgbClr val="006621"/>
                </a:solidFill>
                <a:effectLst/>
                <a:latin typeface="Roboto" panose="020B0604020202020204" pitchFamily="2" charset="0"/>
                <a:hlinkClick r:id="rId4"/>
              </a:rPr>
              <a:t>https://www.ttrockstars.com</a:t>
            </a:r>
            <a:r>
              <a:rPr lang="en-GB" b="0" i="0">
                <a:solidFill>
                  <a:srgbClr val="006621"/>
                </a:solidFill>
                <a:effectLst/>
                <a:latin typeface="Roboto" panose="020B0604020202020204" pitchFamily="2" charset="0"/>
                <a:hlinkClick r:id="rId4"/>
              </a:rPr>
              <a:t>/login</a:t>
            </a:r>
            <a:r>
              <a:rPr lang="en-GB" b="0" i="0">
                <a:solidFill>
                  <a:srgbClr val="006621"/>
                </a:solidFill>
                <a:effectLst/>
                <a:latin typeface="Roboto" panose="020B0604020202020204" pitchFamily="2" charset="0"/>
              </a:rPr>
              <a:t> </a:t>
            </a:r>
            <a:endParaRPr lang="en-GB" b="0" i="0" dirty="0">
              <a:solidFill>
                <a:srgbClr val="006621"/>
              </a:solidFill>
              <a:effectLst/>
              <a:latin typeface="Roboto" panose="020B0604020202020204" pitchFamily="2" charset="0"/>
            </a:endParaRPr>
          </a:p>
          <a:p>
            <a:pPr marL="109537" indent="0">
              <a:buNone/>
            </a:pPr>
            <a:r>
              <a:rPr lang="en-GB" dirty="0"/>
              <a:t>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D5138F0-EF50-A697-8B9E-A0CA9B84F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website</a:t>
            </a:r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AD5138F0-EF50-A697-8B9E-A0CA9B84F746}"/>
              </a:ext>
            </a:extLst>
          </p:cNvPr>
          <p:cNvSpPr txBox="1">
            <a:spLocks/>
          </p:cNvSpPr>
          <p:nvPr/>
        </p:nvSpPr>
        <p:spPr>
          <a:xfrm>
            <a:off x="526473" y="4324783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pitchFamily="34" charset="0"/>
              </a:defRPr>
            </a:lvl9pPr>
            <a:extLst/>
          </a:lstStyle>
          <a:p>
            <a:r>
              <a:rPr lang="en-GB" dirty="0"/>
              <a:t>TT Rockstars</a:t>
            </a:r>
          </a:p>
        </p:txBody>
      </p:sp>
    </p:spTree>
    <p:extLst>
      <p:ext uri="{BB962C8B-B14F-4D97-AF65-F5344CB8AC3E}">
        <p14:creationId xmlns:p14="http://schemas.microsoft.com/office/powerpoint/2010/main" val="7283039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7A67204-CBB8-7732-9F1D-475BB13B60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604" y="998731"/>
            <a:ext cx="5915025" cy="994172"/>
          </a:xfrm>
        </p:spPr>
        <p:txBody>
          <a:bodyPr>
            <a:normAutofit fontScale="90000"/>
          </a:bodyPr>
          <a:lstStyle/>
          <a:p>
            <a:pPr algn="r"/>
            <a:r>
              <a:rPr lang="en-GB" b="1" u="sng" dirty="0">
                <a:solidFill>
                  <a:srgbClr val="004669"/>
                </a:solidFill>
                <a:effectLst/>
                <a:latin typeface="arial" panose="020B0604020202020204" pitchFamily="34" charset="0"/>
              </a:rPr>
              <a:t>Keeping Children Safe Online</a:t>
            </a:r>
            <a:endParaRPr lang="en-GB" b="1" u="sng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AA9A886-1992-383E-5AA6-590CB594A6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1997" y="2939460"/>
            <a:ext cx="5915025" cy="32635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250" dirty="0"/>
              <a:t>A range of resources can be found in the link below:</a:t>
            </a:r>
          </a:p>
          <a:p>
            <a:pPr marL="0" indent="0">
              <a:buNone/>
            </a:pPr>
            <a:endParaRPr lang="en-GB" sz="2250" dirty="0"/>
          </a:p>
          <a:p>
            <a:pPr marL="0" indent="0">
              <a:buNone/>
            </a:pPr>
            <a:r>
              <a:rPr lang="en-US" sz="2250" dirty="0">
                <a:hlinkClick r:id="rId2"/>
              </a:rPr>
              <a:t>https://www.godwinprimary.co.uk/online-safety-2/</a:t>
            </a:r>
            <a:endParaRPr lang="en-US" sz="2250" dirty="0"/>
          </a:p>
          <a:p>
            <a:pPr marL="0" indent="0">
              <a:buNone/>
            </a:pPr>
            <a:endParaRPr lang="en-US" sz="2250" dirty="0"/>
          </a:p>
          <a:p>
            <a:pPr marL="0" indent="0">
              <a:buNone/>
            </a:pPr>
            <a:r>
              <a:rPr lang="en-US" sz="2250" dirty="0"/>
              <a:t>We are planning to run some online safety workshops over the coming year so please keep an eye on the newsletter</a:t>
            </a:r>
            <a:endParaRPr lang="en-GB" sz="225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4846B1-DDF8-9E21-B52C-848CE94B92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570" y="1539217"/>
            <a:ext cx="1779620" cy="1190331"/>
          </a:xfrm>
          <a:prstGeom prst="rect">
            <a:avLst/>
          </a:prstGeom>
        </p:spPr>
      </p:pic>
      <p:pic>
        <p:nvPicPr>
          <p:cNvPr id="1026" name="Picture 2" descr="Godwin Primary School (Fees &amp; Reviews) Barking and Dagenham, England ...">
            <a:extLst>
              <a:ext uri="{FF2B5EF4-FFF2-40B4-BE49-F238E27FC236}">
                <a16:creationId xmlns:a16="http://schemas.microsoft.com/office/drawing/2014/main" id="{1A247C67-B4BB-77CF-507D-159672F35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965" y="857251"/>
            <a:ext cx="494072" cy="494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96841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And finally a plea....</a:t>
            </a:r>
          </a:p>
        </p:txBody>
      </p:sp>
      <p:sp>
        <p:nvSpPr>
          <p:cNvPr id="19459" name="Subtitle 2"/>
          <p:cNvSpPr>
            <a:spLocks noGrp="1"/>
          </p:cNvSpPr>
          <p:nvPr>
            <p:ph type="subTitle" idx="1"/>
          </p:nvPr>
        </p:nvSpPr>
        <p:spPr>
          <a:xfrm>
            <a:off x="685800" y="3611563"/>
            <a:ext cx="7772400" cy="1200150"/>
          </a:xfrm>
        </p:spPr>
        <p:txBody>
          <a:bodyPr/>
          <a:lstStyle/>
          <a:p>
            <a:pPr marR="0" eaLnBrk="1" hangingPunct="1"/>
            <a:r>
              <a:rPr lang="en-GB" altLang="en-US" dirty="0"/>
              <a:t>Please, please label your children’s clothing!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1175</Words>
  <Application>Microsoft Office PowerPoint</Application>
  <PresentationFormat>On-screen Show (4:3)</PresentationFormat>
  <Paragraphs>184</Paragraphs>
  <Slides>27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7" baseType="lpstr">
      <vt:lpstr>Arial</vt:lpstr>
      <vt:lpstr>Arial</vt:lpstr>
      <vt:lpstr>Calibri</vt:lpstr>
      <vt:lpstr>Lucida Sans Unicode</vt:lpstr>
      <vt:lpstr>Roboto</vt:lpstr>
      <vt:lpstr>Times New Roman</vt:lpstr>
      <vt:lpstr>Verdana</vt:lpstr>
      <vt:lpstr>Wingdings 2</vt:lpstr>
      <vt:lpstr>Wingdings 3</vt:lpstr>
      <vt:lpstr>Concourse</vt:lpstr>
      <vt:lpstr>Year 2 Parents’ meeting</vt:lpstr>
      <vt:lpstr>PowerPoint Presentation</vt:lpstr>
      <vt:lpstr>PowerPoint Presentation</vt:lpstr>
      <vt:lpstr>PowerPoint Presentation</vt:lpstr>
      <vt:lpstr>The Year 2 Curriculum Map</vt:lpstr>
      <vt:lpstr>PowerPoint Presentation</vt:lpstr>
      <vt:lpstr>What will your  Year 2 child  be learning in  English and mathematics?</vt:lpstr>
      <vt:lpstr>English – Word reading</vt:lpstr>
      <vt:lpstr>English – Comprehension</vt:lpstr>
      <vt:lpstr>English – Spelling </vt:lpstr>
      <vt:lpstr>English – Writing</vt:lpstr>
      <vt:lpstr>PowerPoint Presentation</vt:lpstr>
      <vt:lpstr>Year 2  Letter formation</vt:lpstr>
      <vt:lpstr>Mathematics – Number and place value</vt:lpstr>
      <vt:lpstr>Mathematics – Multiplication and division</vt:lpstr>
      <vt:lpstr>Mathematics – Measurement</vt:lpstr>
      <vt:lpstr>Mathematics – Properties of shape</vt:lpstr>
      <vt:lpstr>How your  Year 2 child  will be assessed</vt:lpstr>
      <vt:lpstr>Teacher assessments</vt:lpstr>
      <vt:lpstr>How we can work together to support your child</vt:lpstr>
      <vt:lpstr>Attendance and punctuality</vt:lpstr>
      <vt:lpstr>So what are we doing?</vt:lpstr>
      <vt:lpstr>So what can you do?</vt:lpstr>
      <vt:lpstr>What you should do if you have a  concern or question</vt:lpstr>
      <vt:lpstr>School website</vt:lpstr>
      <vt:lpstr>Keeping Children Safe Online</vt:lpstr>
      <vt:lpstr>And finally a plea....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Parents’ meeting</dc:title>
  <dc:creator>Mary Williams</dc:creator>
  <cp:lastModifiedBy>mwilliams.301</cp:lastModifiedBy>
  <cp:revision>15</cp:revision>
  <cp:lastPrinted>2024-10-07T05:58:42Z</cp:lastPrinted>
  <dcterms:modified xsi:type="dcterms:W3CDTF">2025-10-02T16:10:02Z</dcterms:modified>
</cp:coreProperties>
</file>