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76" r:id="rId3"/>
    <p:sldId id="278" r:id="rId4"/>
    <p:sldId id="261" r:id="rId5"/>
    <p:sldId id="277" r:id="rId6"/>
    <p:sldId id="262" r:id="rId7"/>
    <p:sldId id="257" r:id="rId8"/>
    <p:sldId id="258" r:id="rId9"/>
    <p:sldId id="259" r:id="rId10"/>
    <p:sldId id="273" r:id="rId11"/>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790" autoAdjust="0"/>
    <p:restoredTop sz="86963" autoAdjust="0"/>
  </p:normalViewPr>
  <p:slideViewPr>
    <p:cSldViewPr snapToGrid="0">
      <p:cViewPr varScale="1">
        <p:scale>
          <a:sx n="78" d="100"/>
          <a:sy n="78" d="100"/>
        </p:scale>
        <p:origin x="732" y="96"/>
      </p:cViewPr>
      <p:guideLst/>
    </p:cSldViewPr>
  </p:slideViewPr>
  <p:outlineViewPr>
    <p:cViewPr>
      <p:scale>
        <a:sx n="33" d="100"/>
        <a:sy n="33" d="100"/>
      </p:scale>
      <p:origin x="0" y="-27432"/>
    </p:cViewPr>
  </p:outlineViewPr>
  <p:notesTextViewPr>
    <p:cViewPr>
      <p:scale>
        <a:sx n="1" d="1"/>
        <a:sy n="1" d="1"/>
      </p:scale>
      <p:origin x="0" y="0"/>
    </p:cViewPr>
  </p:notesTextViewPr>
  <p:sorterViewPr>
    <p:cViewPr>
      <p:scale>
        <a:sx n="100" d="100"/>
        <a:sy n="100" d="100"/>
      </p:scale>
      <p:origin x="0" y="-27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7F2289F8-48C4-CA4E-B44F-BE57BC66FE26}" type="datetimeFigureOut">
              <a:rPr lang="en-US" smtClean="0"/>
              <a:t>10/3/2025</a:t>
            </a:fld>
            <a:endParaRPr lang="en-US"/>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US"/>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ED2750CC-9446-834E-9FDC-DDD7E059CED8}" type="slidenum">
              <a:rPr lang="en-US" smtClean="0"/>
              <a:t>‹#›</a:t>
            </a:fld>
            <a:endParaRPr lang="en-US"/>
          </a:p>
        </p:txBody>
      </p:sp>
    </p:spTree>
    <p:extLst>
      <p:ext uri="{BB962C8B-B14F-4D97-AF65-F5344CB8AC3E}">
        <p14:creationId xmlns:p14="http://schemas.microsoft.com/office/powerpoint/2010/main" val="1379042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300" dirty="0">
              <a:solidFill>
                <a:schemeClr val="tx1"/>
              </a:solidFill>
            </a:endParaRPr>
          </a:p>
        </p:txBody>
      </p:sp>
      <p:sp>
        <p:nvSpPr>
          <p:cNvPr id="4" name="Slide Number Placeholder 3"/>
          <p:cNvSpPr>
            <a:spLocks noGrp="1"/>
          </p:cNvSpPr>
          <p:nvPr>
            <p:ph type="sldNum" sz="quarter" idx="5"/>
          </p:nvPr>
        </p:nvSpPr>
        <p:spPr/>
        <p:txBody>
          <a:bodyPr/>
          <a:lstStyle/>
          <a:p>
            <a:fld id="{ED2750CC-9446-834E-9FDC-DDD7E059CED8}" type="slidenum">
              <a:rPr lang="en-US" smtClean="0"/>
              <a:t>1</a:t>
            </a:fld>
            <a:endParaRPr lang="en-US"/>
          </a:p>
        </p:txBody>
      </p:sp>
    </p:spTree>
    <p:extLst>
      <p:ext uri="{BB962C8B-B14F-4D97-AF65-F5344CB8AC3E}">
        <p14:creationId xmlns:p14="http://schemas.microsoft.com/office/powerpoint/2010/main" val="772380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2750CC-9446-834E-9FDC-DDD7E059CED8}" type="slidenum">
              <a:rPr lang="en-US" smtClean="0"/>
              <a:t>2</a:t>
            </a:fld>
            <a:endParaRPr lang="en-US"/>
          </a:p>
        </p:txBody>
      </p:sp>
    </p:spTree>
    <p:extLst>
      <p:ext uri="{BB962C8B-B14F-4D97-AF65-F5344CB8AC3E}">
        <p14:creationId xmlns:p14="http://schemas.microsoft.com/office/powerpoint/2010/main" val="3254153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0" dirty="0">
                <a:solidFill>
                  <a:schemeClr val="tx1"/>
                </a:solidFill>
                <a:latin typeface="+mn-lt"/>
              </a:rPr>
              <a:t>The Early Years Foundation Stage (EYFS) is a curriculum based on seven areas of learning and development. </a:t>
            </a:r>
          </a:p>
          <a:p>
            <a:endParaRPr lang="en-GB" sz="1300" b="0" dirty="0">
              <a:solidFill>
                <a:schemeClr val="tx1"/>
              </a:solidFill>
              <a:latin typeface="+mn-lt"/>
            </a:endParaRPr>
          </a:p>
          <a:p>
            <a:r>
              <a:rPr lang="en-GB" sz="1300" b="0" dirty="0">
                <a:solidFill>
                  <a:schemeClr val="tx1"/>
                </a:solidFill>
                <a:latin typeface="+mn-lt"/>
              </a:rPr>
              <a:t>These areas are split into 3 prime areas, communication and language, personal, social and emotional development and physical development - these are especially important for building foundations…. And 4 specific areas, literacy, mathematics, understanding the world and express art and design – these areas are to help strengthen and apply learning. </a:t>
            </a:r>
          </a:p>
          <a:p>
            <a:endParaRPr lang="en-GB" dirty="0"/>
          </a:p>
        </p:txBody>
      </p:sp>
      <p:sp>
        <p:nvSpPr>
          <p:cNvPr id="4" name="Slide Number Placeholder 3"/>
          <p:cNvSpPr>
            <a:spLocks noGrp="1"/>
          </p:cNvSpPr>
          <p:nvPr>
            <p:ph type="sldNum" sz="quarter" idx="5"/>
          </p:nvPr>
        </p:nvSpPr>
        <p:spPr/>
        <p:txBody>
          <a:bodyPr/>
          <a:lstStyle/>
          <a:p>
            <a:fld id="{ED2750CC-9446-834E-9FDC-DDD7E059CED8}" type="slidenum">
              <a:rPr lang="en-US" smtClean="0"/>
              <a:t>3</a:t>
            </a:fld>
            <a:endParaRPr lang="en-US"/>
          </a:p>
        </p:txBody>
      </p:sp>
    </p:spTree>
    <p:extLst>
      <p:ext uri="{BB962C8B-B14F-4D97-AF65-F5344CB8AC3E}">
        <p14:creationId xmlns:p14="http://schemas.microsoft.com/office/powerpoint/2010/main" val="1668164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1" dirty="0">
                <a:solidFill>
                  <a:schemeClr val="tx1"/>
                </a:solidFill>
              </a:rPr>
              <a:t>The 3 prime areas of learning are: </a:t>
            </a:r>
          </a:p>
          <a:p>
            <a:r>
              <a:rPr lang="en-GB" sz="1300" b="1" dirty="0">
                <a:solidFill>
                  <a:schemeClr val="tx1"/>
                </a:solidFill>
              </a:rPr>
              <a:t>Communication and Language</a:t>
            </a:r>
            <a:endParaRPr lang="en-GB" sz="1300" dirty="0">
              <a:solidFill>
                <a:schemeClr val="tx1"/>
              </a:solidFill>
            </a:endParaRPr>
          </a:p>
          <a:p>
            <a:pPr lvl="1"/>
            <a:r>
              <a:rPr lang="en-GB" sz="1300" dirty="0">
                <a:solidFill>
                  <a:schemeClr val="tx1"/>
                </a:solidFill>
              </a:rPr>
              <a:t>Listening, attention, and understanding</a:t>
            </a:r>
          </a:p>
          <a:p>
            <a:pPr lvl="1"/>
            <a:r>
              <a:rPr lang="en-GB" sz="1300" dirty="0">
                <a:solidFill>
                  <a:schemeClr val="tx1"/>
                </a:solidFill>
              </a:rPr>
              <a:t>Speaking (using talk to share ideas, ask questions, and express themselves)</a:t>
            </a:r>
          </a:p>
          <a:p>
            <a:r>
              <a:rPr lang="en-GB" sz="1300" b="1" dirty="0">
                <a:solidFill>
                  <a:schemeClr val="tx1"/>
                </a:solidFill>
              </a:rPr>
              <a:t>Physical Development</a:t>
            </a:r>
            <a:endParaRPr lang="en-GB" sz="1300" dirty="0">
              <a:solidFill>
                <a:schemeClr val="tx1"/>
              </a:solidFill>
            </a:endParaRPr>
          </a:p>
          <a:p>
            <a:pPr lvl="1"/>
            <a:r>
              <a:rPr lang="en-GB" sz="1300" dirty="0">
                <a:solidFill>
                  <a:schemeClr val="tx1"/>
                </a:solidFill>
              </a:rPr>
              <a:t>Gross motor skills (running, climbing, balancing, moving safely)</a:t>
            </a:r>
          </a:p>
          <a:p>
            <a:pPr lvl="1"/>
            <a:r>
              <a:rPr lang="en-GB" sz="1300" dirty="0">
                <a:solidFill>
                  <a:schemeClr val="tx1"/>
                </a:solidFill>
              </a:rPr>
              <a:t>Fine motor skills (mark-making, holding tools, using cutlery, early writing control)</a:t>
            </a:r>
          </a:p>
          <a:p>
            <a:r>
              <a:rPr lang="en-GB" sz="1300" b="1" dirty="0">
                <a:solidFill>
                  <a:schemeClr val="tx1"/>
                </a:solidFill>
              </a:rPr>
              <a:t>Personal, Social and Emotional Development (PSED)</a:t>
            </a:r>
            <a:endParaRPr lang="en-GB" sz="1300" dirty="0">
              <a:solidFill>
                <a:schemeClr val="tx1"/>
              </a:solidFill>
            </a:endParaRPr>
          </a:p>
          <a:p>
            <a:pPr lvl="1"/>
            <a:r>
              <a:rPr lang="en-GB" sz="1300" dirty="0">
                <a:solidFill>
                  <a:schemeClr val="tx1"/>
                </a:solidFill>
              </a:rPr>
              <a:t>Building relationships with adults and peers</a:t>
            </a:r>
          </a:p>
          <a:p>
            <a:pPr lvl="1"/>
            <a:r>
              <a:rPr lang="en-GB" sz="1300" dirty="0">
                <a:solidFill>
                  <a:schemeClr val="tx1"/>
                </a:solidFill>
              </a:rPr>
              <a:t>Managing self (independence, self-care, toileting, dressing)</a:t>
            </a:r>
          </a:p>
          <a:p>
            <a:pPr lvl="1"/>
            <a:r>
              <a:rPr lang="en-GB" sz="1300" dirty="0">
                <a:solidFill>
                  <a:schemeClr val="tx1"/>
                </a:solidFill>
              </a:rPr>
              <a:t>Self-regulation (understanding feelings, managing emotions, taking turns)</a:t>
            </a:r>
          </a:p>
        </p:txBody>
      </p:sp>
      <p:sp>
        <p:nvSpPr>
          <p:cNvPr id="4" name="Slide Number Placeholder 3"/>
          <p:cNvSpPr>
            <a:spLocks noGrp="1"/>
          </p:cNvSpPr>
          <p:nvPr>
            <p:ph type="sldNum" sz="quarter" idx="5"/>
          </p:nvPr>
        </p:nvSpPr>
        <p:spPr/>
        <p:txBody>
          <a:bodyPr/>
          <a:lstStyle/>
          <a:p>
            <a:fld id="{ED2750CC-9446-834E-9FDC-DDD7E059CED8}" type="slidenum">
              <a:rPr lang="en-US" smtClean="0"/>
              <a:t>4</a:t>
            </a:fld>
            <a:endParaRPr lang="en-US"/>
          </a:p>
        </p:txBody>
      </p:sp>
    </p:spTree>
    <p:extLst>
      <p:ext uri="{BB962C8B-B14F-4D97-AF65-F5344CB8AC3E}">
        <p14:creationId xmlns:p14="http://schemas.microsoft.com/office/powerpoint/2010/main" val="816186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1" dirty="0">
                <a:solidFill>
                  <a:schemeClr val="tx1"/>
                </a:solidFill>
                <a:latin typeface="+mn-lt"/>
              </a:rPr>
              <a:t>The 4 specific areas of learning are: </a:t>
            </a:r>
          </a:p>
          <a:p>
            <a:r>
              <a:rPr lang="en-GB" sz="1300" b="1" dirty="0">
                <a:solidFill>
                  <a:schemeClr val="tx1"/>
                </a:solidFill>
                <a:latin typeface="+mn-lt"/>
              </a:rPr>
              <a:t>Literacy</a:t>
            </a:r>
            <a:endParaRPr lang="en-GB" sz="1300" dirty="0">
              <a:solidFill>
                <a:schemeClr val="tx1"/>
              </a:solidFill>
              <a:latin typeface="+mn-lt"/>
            </a:endParaRPr>
          </a:p>
          <a:p>
            <a:pPr lvl="1"/>
            <a:r>
              <a:rPr lang="en-GB" sz="1300" dirty="0">
                <a:solidFill>
                  <a:schemeClr val="tx1"/>
                </a:solidFill>
                <a:latin typeface="+mn-lt"/>
              </a:rPr>
              <a:t>Enjoying stories, rhymes, and songs</a:t>
            </a:r>
          </a:p>
          <a:p>
            <a:pPr lvl="1"/>
            <a:r>
              <a:rPr lang="en-GB" sz="1300" dirty="0">
                <a:solidFill>
                  <a:schemeClr val="tx1"/>
                </a:solidFill>
                <a:latin typeface="+mn-lt"/>
              </a:rPr>
              <a:t>Recognising familiar print (name, signs, logos)</a:t>
            </a:r>
          </a:p>
          <a:p>
            <a:pPr lvl="1"/>
            <a:r>
              <a:rPr lang="en-GB" sz="1300" dirty="0">
                <a:solidFill>
                  <a:schemeClr val="tx1"/>
                </a:solidFill>
                <a:latin typeface="+mn-lt"/>
              </a:rPr>
              <a:t>Beginning to hear and recognise sounds in words (phonological awareness)</a:t>
            </a:r>
          </a:p>
          <a:p>
            <a:pPr lvl="1"/>
            <a:r>
              <a:rPr lang="en-GB" sz="1300" dirty="0">
                <a:solidFill>
                  <a:schemeClr val="tx1"/>
                </a:solidFill>
                <a:latin typeface="+mn-lt"/>
              </a:rPr>
              <a:t>Early mark-making as a foundation for writing</a:t>
            </a:r>
          </a:p>
          <a:p>
            <a:r>
              <a:rPr lang="en-GB" sz="1300" b="1" dirty="0">
                <a:solidFill>
                  <a:schemeClr val="tx1"/>
                </a:solidFill>
                <a:latin typeface="+mn-lt"/>
              </a:rPr>
              <a:t>Mathematics</a:t>
            </a:r>
            <a:endParaRPr lang="en-GB" sz="1300" dirty="0">
              <a:solidFill>
                <a:schemeClr val="tx1"/>
              </a:solidFill>
              <a:latin typeface="+mn-lt"/>
            </a:endParaRPr>
          </a:p>
          <a:p>
            <a:pPr lvl="1"/>
            <a:r>
              <a:rPr lang="en-GB" sz="1300" dirty="0">
                <a:solidFill>
                  <a:schemeClr val="tx1"/>
                </a:solidFill>
                <a:latin typeface="+mn-lt"/>
              </a:rPr>
              <a:t>Counting, recognising numbers, and beginning to understand quantities</a:t>
            </a:r>
          </a:p>
          <a:p>
            <a:pPr lvl="1"/>
            <a:r>
              <a:rPr lang="en-GB" sz="1300" dirty="0">
                <a:solidFill>
                  <a:schemeClr val="tx1"/>
                </a:solidFill>
                <a:latin typeface="+mn-lt"/>
              </a:rPr>
              <a:t>Exploring shape, space, and measures (patterns, sorting, comparing sizes)</a:t>
            </a:r>
          </a:p>
          <a:p>
            <a:r>
              <a:rPr lang="en-GB" sz="1300" b="1" dirty="0">
                <a:solidFill>
                  <a:schemeClr val="tx1"/>
                </a:solidFill>
                <a:latin typeface="+mn-lt"/>
              </a:rPr>
              <a:t>Understanding the World</a:t>
            </a:r>
            <a:endParaRPr lang="en-GB" sz="1300" dirty="0">
              <a:solidFill>
                <a:schemeClr val="tx1"/>
              </a:solidFill>
              <a:latin typeface="+mn-lt"/>
            </a:endParaRPr>
          </a:p>
          <a:p>
            <a:pPr lvl="1"/>
            <a:r>
              <a:rPr lang="en-GB" sz="1300" dirty="0">
                <a:solidFill>
                  <a:schemeClr val="tx1"/>
                </a:solidFill>
                <a:latin typeface="+mn-lt"/>
              </a:rPr>
              <a:t>Exploring their immediate environment and community</a:t>
            </a:r>
          </a:p>
          <a:p>
            <a:pPr lvl="1"/>
            <a:r>
              <a:rPr lang="en-GB" sz="1300" dirty="0">
                <a:solidFill>
                  <a:schemeClr val="tx1"/>
                </a:solidFill>
                <a:latin typeface="+mn-lt"/>
              </a:rPr>
              <a:t>Learning about people, cultures, and traditions</a:t>
            </a:r>
          </a:p>
          <a:p>
            <a:pPr lvl="1"/>
            <a:r>
              <a:rPr lang="en-GB" sz="1300" dirty="0">
                <a:solidFill>
                  <a:schemeClr val="tx1"/>
                </a:solidFill>
                <a:latin typeface="+mn-lt"/>
              </a:rPr>
              <a:t>Exploring nature, animals, seasons, and technology</a:t>
            </a:r>
          </a:p>
          <a:p>
            <a:r>
              <a:rPr lang="en-GB" sz="1300" b="1" dirty="0">
                <a:solidFill>
                  <a:schemeClr val="tx1"/>
                </a:solidFill>
                <a:latin typeface="+mn-lt"/>
              </a:rPr>
              <a:t>Expressive Arts and Design</a:t>
            </a:r>
            <a:endParaRPr lang="en-GB" sz="1300" dirty="0">
              <a:solidFill>
                <a:schemeClr val="tx1"/>
              </a:solidFill>
              <a:latin typeface="+mn-lt"/>
            </a:endParaRPr>
          </a:p>
          <a:p>
            <a:pPr lvl="1"/>
            <a:r>
              <a:rPr lang="en-GB" sz="1300" dirty="0">
                <a:solidFill>
                  <a:schemeClr val="tx1"/>
                </a:solidFill>
                <a:latin typeface="+mn-lt"/>
              </a:rPr>
              <a:t>Exploring different materials, media, and creative play</a:t>
            </a:r>
          </a:p>
          <a:p>
            <a:pPr lvl="1"/>
            <a:r>
              <a:rPr lang="en-GB" sz="1300" dirty="0">
                <a:solidFill>
                  <a:schemeClr val="tx1"/>
                </a:solidFill>
                <a:latin typeface="+mn-lt"/>
              </a:rPr>
              <a:t>Role-play, storytelling, singing, dancing</a:t>
            </a:r>
          </a:p>
          <a:p>
            <a:pPr lvl="1"/>
            <a:r>
              <a:rPr lang="en-GB" sz="1300" dirty="0">
                <a:solidFill>
                  <a:schemeClr val="tx1"/>
                </a:solidFill>
                <a:latin typeface="+mn-lt"/>
              </a:rPr>
              <a:t>Developing imagination and creative expression</a:t>
            </a:r>
          </a:p>
          <a:p>
            <a:endParaRPr lang="en-GB" sz="1300" dirty="0">
              <a:solidFill>
                <a:schemeClr val="tx1"/>
              </a:solidFill>
              <a:latin typeface="+mn-lt"/>
            </a:endParaRPr>
          </a:p>
          <a:p>
            <a:endParaRPr lang="en-GB" sz="1300" dirty="0">
              <a:solidFill>
                <a:schemeClr val="tx1"/>
              </a:solidFill>
              <a:latin typeface="+mn-lt"/>
            </a:endParaRPr>
          </a:p>
          <a:p>
            <a:r>
              <a:rPr lang="en-GB" sz="1300" dirty="0">
                <a:solidFill>
                  <a:schemeClr val="tx1"/>
                </a:solidFill>
                <a:latin typeface="+mn-lt"/>
              </a:rPr>
              <a:t>Within these areas there are early learning goals which are broken down into ages and stages. We use these ages and stages to help us when it comes to planning and assessment. </a:t>
            </a:r>
          </a:p>
        </p:txBody>
      </p:sp>
      <p:sp>
        <p:nvSpPr>
          <p:cNvPr id="4" name="Slide Number Placeholder 3"/>
          <p:cNvSpPr>
            <a:spLocks noGrp="1"/>
          </p:cNvSpPr>
          <p:nvPr>
            <p:ph type="sldNum" sz="quarter" idx="5"/>
          </p:nvPr>
        </p:nvSpPr>
        <p:spPr/>
        <p:txBody>
          <a:bodyPr/>
          <a:lstStyle/>
          <a:p>
            <a:fld id="{ED2750CC-9446-834E-9FDC-DDD7E059CED8}" type="slidenum">
              <a:rPr lang="en-US" smtClean="0"/>
              <a:t>5</a:t>
            </a:fld>
            <a:endParaRPr lang="en-US"/>
          </a:p>
        </p:txBody>
      </p:sp>
    </p:spTree>
    <p:extLst>
      <p:ext uri="{BB962C8B-B14F-4D97-AF65-F5344CB8AC3E}">
        <p14:creationId xmlns:p14="http://schemas.microsoft.com/office/powerpoint/2010/main" val="2674399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38">
              <a:defRPr/>
            </a:pPr>
            <a:endParaRPr lang="en-GB" sz="1300" dirty="0">
              <a:solidFill>
                <a:schemeClr val="tx1"/>
              </a:solidFill>
              <a:latin typeface="+mn-lt"/>
            </a:endParaRPr>
          </a:p>
        </p:txBody>
      </p:sp>
      <p:sp>
        <p:nvSpPr>
          <p:cNvPr id="4" name="Slide Number Placeholder 3"/>
          <p:cNvSpPr>
            <a:spLocks noGrp="1"/>
          </p:cNvSpPr>
          <p:nvPr>
            <p:ph type="sldNum" sz="quarter" idx="5"/>
          </p:nvPr>
        </p:nvSpPr>
        <p:spPr/>
        <p:txBody>
          <a:bodyPr/>
          <a:lstStyle/>
          <a:p>
            <a:fld id="{ED2750CC-9446-834E-9FDC-DDD7E059CED8}" type="slidenum">
              <a:rPr lang="en-US" smtClean="0"/>
              <a:t>6</a:t>
            </a:fld>
            <a:endParaRPr lang="en-US"/>
          </a:p>
        </p:txBody>
      </p:sp>
    </p:spTree>
    <p:extLst>
      <p:ext uri="{BB962C8B-B14F-4D97-AF65-F5344CB8AC3E}">
        <p14:creationId xmlns:p14="http://schemas.microsoft.com/office/powerpoint/2010/main" val="1009885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38">
              <a:defRPr/>
            </a:pPr>
            <a:endParaRPr lang="en-GB" b="0" i="0" u="none" strike="noStrike" dirty="0">
              <a:effectLst/>
              <a:latin typeface="Chalkboard" panose="03050602040202020205" pitchFamily="66" charset="77"/>
            </a:endParaRPr>
          </a:p>
          <a:p>
            <a:endParaRPr lang="en-US" dirty="0"/>
          </a:p>
        </p:txBody>
      </p:sp>
      <p:sp>
        <p:nvSpPr>
          <p:cNvPr id="4" name="Slide Number Placeholder 3"/>
          <p:cNvSpPr>
            <a:spLocks noGrp="1"/>
          </p:cNvSpPr>
          <p:nvPr>
            <p:ph type="sldNum" sz="quarter" idx="5"/>
          </p:nvPr>
        </p:nvSpPr>
        <p:spPr/>
        <p:txBody>
          <a:bodyPr/>
          <a:lstStyle/>
          <a:p>
            <a:fld id="{ED2750CC-9446-834E-9FDC-DDD7E059CED8}" type="slidenum">
              <a:rPr lang="en-US" smtClean="0"/>
              <a:t>7</a:t>
            </a:fld>
            <a:endParaRPr lang="en-US"/>
          </a:p>
        </p:txBody>
      </p:sp>
    </p:spTree>
    <p:extLst>
      <p:ext uri="{BB962C8B-B14F-4D97-AF65-F5344CB8AC3E}">
        <p14:creationId xmlns:p14="http://schemas.microsoft.com/office/powerpoint/2010/main" val="31079969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300" b="0" i="0" u="none" strike="noStrike"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fld id="{ED2750CC-9446-834E-9FDC-DDD7E059CED8}" type="slidenum">
              <a:rPr lang="en-US" smtClean="0"/>
              <a:t>8</a:t>
            </a:fld>
            <a:endParaRPr lang="en-US"/>
          </a:p>
        </p:txBody>
      </p:sp>
    </p:spTree>
    <p:extLst>
      <p:ext uri="{BB962C8B-B14F-4D97-AF65-F5344CB8AC3E}">
        <p14:creationId xmlns:p14="http://schemas.microsoft.com/office/powerpoint/2010/main" val="2507615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38" fontAlgn="t">
              <a:defRPr/>
            </a:pPr>
            <a:endParaRPr lang="en-GB" sz="1300" b="0" i="0" u="none" strike="noStrike"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fld id="{ED2750CC-9446-834E-9FDC-DDD7E059CED8}" type="slidenum">
              <a:rPr lang="en-US" smtClean="0"/>
              <a:t>9</a:t>
            </a:fld>
            <a:endParaRPr lang="en-US"/>
          </a:p>
        </p:txBody>
      </p:sp>
    </p:spTree>
    <p:extLst>
      <p:ext uri="{BB962C8B-B14F-4D97-AF65-F5344CB8AC3E}">
        <p14:creationId xmlns:p14="http://schemas.microsoft.com/office/powerpoint/2010/main" val="3240867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t">
              <a:buFont typeface="Arial" panose="020B0604020202020204" pitchFamily="34" charset="0"/>
              <a:buNone/>
            </a:pPr>
            <a:endParaRPr lang="en-GB" sz="1300" b="0" i="0" u="none" strike="noStrike"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2750CC-9446-834E-9FDC-DDD7E059CED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674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8FF01-F798-432C-B80E-B73F228776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D72656-0F32-4BBA-B3EB-3A3840E373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9B1CA8-F428-4633-81F4-59FA9A346398}"/>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4941BCBD-2C84-4F84-A522-271977ADD8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4C011A-9C50-45DD-AC50-C738B3D376A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391065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484B6-615B-43D1-8E5A-70506FC7D5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B5EF7-D47E-40A5-B457-BE2A2370E41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D8DBE4-D4BD-4D3D-9E7C-0EA0D331C7FC}"/>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FC999D19-FB0E-4D8A-9728-591D2632A7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DC52AE-13B4-4678-B6F5-0972CD33D05D}"/>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2159650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9FC21-0108-495B-A127-508601F3C8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93F8CE-6B99-4967-821A-B68C5CB8BD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0D4925F-6DA3-4B9C-B824-567BB46C5B02}"/>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61B974CA-04D5-4054-8EC9-710CB34F17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41B300-E1AD-4F13-81D2-81CDBCA412A5}"/>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66939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AB866-E513-477B-BC76-07C5B04EC2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95350B-814F-4D97-B22E-30D388B4B5C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A43E72-6148-45D6-ACFB-D6E4DD30B70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616210-1296-4026-BBFE-CE43889C1FBC}"/>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6" name="Footer Placeholder 5">
            <a:extLst>
              <a:ext uri="{FF2B5EF4-FFF2-40B4-BE49-F238E27FC236}">
                <a16:creationId xmlns:a16="http://schemas.microsoft.com/office/drawing/2014/main" id="{3929C04B-5EDC-4333-B35D-5C9DD4F165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58C7B8-FB2E-4BB7-8632-A99D18C358A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041152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CEC6D-F243-46EE-BAAB-1AEEB8D763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791CE9-B836-4C6C-8083-A18B7F5CA2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34F14F7-8799-4BCF-A497-922DB4097B3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56419F-03BC-4CC0-9732-5CFC1A8A81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60DF846-0177-43ED-828E-9A96582CE3F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242709-D229-4AC4-B63C-0EC0C3B864D2}"/>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8" name="Footer Placeholder 7">
            <a:extLst>
              <a:ext uri="{FF2B5EF4-FFF2-40B4-BE49-F238E27FC236}">
                <a16:creationId xmlns:a16="http://schemas.microsoft.com/office/drawing/2014/main" id="{D495BF6B-1C65-4E10-B685-0EE2DC9A6C8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E67E2A-93EF-49F8-A80F-5AEBEC86EF5A}"/>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8625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D163-56BE-44B7-A4A7-662F2A008E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D9FFE8-7678-401A-BA47-3970776CB1D7}"/>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4" name="Footer Placeholder 3">
            <a:extLst>
              <a:ext uri="{FF2B5EF4-FFF2-40B4-BE49-F238E27FC236}">
                <a16:creationId xmlns:a16="http://schemas.microsoft.com/office/drawing/2014/main" id="{DB907CE8-A37A-4D34-918F-9AE17884C8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DB65E8-089D-440C-85FD-9CBB6E26339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219083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B9B019-7340-4CC4-919C-F8BC93AF3498}"/>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3" name="Footer Placeholder 2">
            <a:extLst>
              <a:ext uri="{FF2B5EF4-FFF2-40B4-BE49-F238E27FC236}">
                <a16:creationId xmlns:a16="http://schemas.microsoft.com/office/drawing/2014/main" id="{279E7D04-DFE0-4380-9DCB-1463B70123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974C4-D10C-40B1-8B8D-A1D454A34FA5}"/>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679759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BCBC3-7D3F-47C7-BE52-534E14652B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228859-1C70-4D1A-A433-F06AD798C1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8BD28C-47D1-4850-B5D7-708472FB40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07058CA-9694-43E0-AD0B-8D2C946380CB}"/>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6" name="Footer Placeholder 5">
            <a:extLst>
              <a:ext uri="{FF2B5EF4-FFF2-40B4-BE49-F238E27FC236}">
                <a16:creationId xmlns:a16="http://schemas.microsoft.com/office/drawing/2014/main" id="{BDD77121-8695-4033-8500-06828875E2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C5A4D2-1F6D-4421-A92F-3521D3D7DB4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36874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FE01F-F808-43E2-BECD-1DA3AC414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ED98F1-D4DE-4C36-BB3D-E8F22361EA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970B2D-95EE-4E90-8CBB-32FBF6F014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B9CC3B1-6EAB-4E8D-A4EE-6E41FCC04A49}"/>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6" name="Footer Placeholder 5">
            <a:extLst>
              <a:ext uri="{FF2B5EF4-FFF2-40B4-BE49-F238E27FC236}">
                <a16:creationId xmlns:a16="http://schemas.microsoft.com/office/drawing/2014/main" id="{7C0F6DCB-F293-4906-AEB0-668EAB5788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AC5A91-05A8-41B2-A815-3B5545D690B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514365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E3B0C-78A8-4DFD-AEAB-0557B2A088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EF448F-BBC7-4E35-B4C1-BCCBE29E382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317787-570E-49DE-9D28-39DECB2EAD8F}"/>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84299B60-B9B7-4458-9179-80B32ACB26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5D5ED-5A24-481E-BF59-AC1741535F0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456427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5DCA42-33A5-4762-A3EF-E072C32D54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C838D4-FB41-40F7-90A1-C4B94B3ED39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7B81-4672-4832-9DB7-CA4A6BFE0C1A}"/>
              </a:ext>
            </a:extLst>
          </p:cNvPr>
          <p:cNvSpPr>
            <a:spLocks noGrp="1"/>
          </p:cNvSpPr>
          <p:nvPr>
            <p:ph type="dt" sz="half" idx="10"/>
          </p:nvPr>
        </p:nvSpPr>
        <p:spPr/>
        <p:txBody>
          <a:body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7A3832B7-536B-4469-AED6-33BA993295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A2C878-3E7A-4E45-B8E6-CA2C820FC0D4}"/>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040326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1BF955-9250-4577-A74C-15FD533053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A9A0AD-162E-4D72-9861-05E8ADC151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A5E55-B819-4586-9BE4-C00360FFD2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2DA9E1-1FD3-4409-B6DD-630567891916}" type="datetimeFigureOut">
              <a:rPr lang="en-GB" smtClean="0"/>
              <a:t>03/10/2025</a:t>
            </a:fld>
            <a:endParaRPr lang="en-GB"/>
          </a:p>
        </p:txBody>
      </p:sp>
      <p:sp>
        <p:nvSpPr>
          <p:cNvPr id="5" name="Footer Placeholder 4">
            <a:extLst>
              <a:ext uri="{FF2B5EF4-FFF2-40B4-BE49-F238E27FC236}">
                <a16:creationId xmlns:a16="http://schemas.microsoft.com/office/drawing/2014/main" id="{78625F58-8475-4C4E-9601-118357345C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3311377-DE70-43F8-9F41-39BE587B9A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A46B81-93DF-4E1F-A444-686345A30F75}" type="slidenum">
              <a:rPr lang="en-GB" smtClean="0"/>
              <a:t>‹#›</a:t>
            </a:fld>
            <a:endParaRPr lang="en-GB"/>
          </a:p>
        </p:txBody>
      </p:sp>
    </p:spTree>
    <p:extLst>
      <p:ext uri="{BB962C8B-B14F-4D97-AF65-F5344CB8AC3E}">
        <p14:creationId xmlns:p14="http://schemas.microsoft.com/office/powerpoint/2010/main" val="675890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99" name="Rectangle 2098">
            <a:extLst>
              <a:ext uri="{FF2B5EF4-FFF2-40B4-BE49-F238E27FC236}">
                <a16:creationId xmlns:a16="http://schemas.microsoft.com/office/drawing/2014/main" id="{B87C619C-EBAB-488E-96B9-153AA4C9B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1" name="Freeform: Shape 2100">
            <a:extLst>
              <a:ext uri="{FF2B5EF4-FFF2-40B4-BE49-F238E27FC236}">
                <a16:creationId xmlns:a16="http://schemas.microsoft.com/office/drawing/2014/main" id="{130DA1C1-36FD-41D8-9826-EE797BF39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8FEB45E-1AD4-4789-BA3F-E84387B0602C}"/>
              </a:ext>
            </a:extLst>
          </p:cNvPr>
          <p:cNvSpPr>
            <a:spLocks noGrp="1"/>
          </p:cNvSpPr>
          <p:nvPr>
            <p:ph type="ctrTitle"/>
          </p:nvPr>
        </p:nvSpPr>
        <p:spPr>
          <a:xfrm>
            <a:off x="838200" y="484632"/>
            <a:ext cx="6081713" cy="3566160"/>
          </a:xfrm>
        </p:spPr>
        <p:txBody>
          <a:bodyPr>
            <a:normAutofit/>
          </a:bodyPr>
          <a:lstStyle/>
          <a:p>
            <a:pPr algn="l"/>
            <a:r>
              <a:rPr lang="en-GB" sz="6600" dirty="0">
                <a:solidFill>
                  <a:srgbClr val="FFFFFF"/>
                </a:solidFill>
                <a:latin typeface="+mn-lt"/>
              </a:rPr>
              <a:t>Nursery Parents Meeting</a:t>
            </a:r>
          </a:p>
        </p:txBody>
      </p:sp>
      <p:pic>
        <p:nvPicPr>
          <p:cNvPr id="2050" name="Picture 2" descr="A logo with an owl&#10;&#10;Description automatically generated">
            <a:extLst>
              <a:ext uri="{FF2B5EF4-FFF2-40B4-BE49-F238E27FC236}">
                <a16:creationId xmlns:a16="http://schemas.microsoft.com/office/drawing/2014/main" id="{43A6897F-C817-F9F6-30A3-39105B0F17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236" t="2870" r="8214"/>
          <a:stretch/>
        </p:blipFill>
        <p:spPr bwMode="auto">
          <a:xfrm>
            <a:off x="8319470" y="283464"/>
            <a:ext cx="3108288" cy="2904040"/>
          </a:xfrm>
          <a:prstGeom prst="rect">
            <a:avLst/>
          </a:prstGeom>
          <a:noFill/>
          <a:extLst>
            <a:ext uri="{909E8E84-426E-40DD-AFC4-6F175D3DCCD1}">
              <a14:hiddenFill xmlns:a14="http://schemas.microsoft.com/office/drawing/2010/main">
                <a:solidFill>
                  <a:srgbClr val="FFFFFF"/>
                </a:solidFill>
              </a14:hiddenFill>
            </a:ext>
          </a:extLst>
        </p:spPr>
      </p:pic>
      <p:sp>
        <p:nvSpPr>
          <p:cNvPr id="2103" name="sketch line">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4252192"/>
            <a:ext cx="4056549" cy="18288"/>
          </a:xfrm>
          <a:custGeom>
            <a:avLst/>
            <a:gdLst>
              <a:gd name="connsiteX0" fmla="*/ 0 w 4056549"/>
              <a:gd name="connsiteY0" fmla="*/ 0 h 18288"/>
              <a:gd name="connsiteX1" fmla="*/ 676092 w 4056549"/>
              <a:gd name="connsiteY1" fmla="*/ 0 h 18288"/>
              <a:gd name="connsiteX2" fmla="*/ 1271052 w 4056549"/>
              <a:gd name="connsiteY2" fmla="*/ 0 h 18288"/>
              <a:gd name="connsiteX3" fmla="*/ 1947144 w 4056549"/>
              <a:gd name="connsiteY3" fmla="*/ 0 h 18288"/>
              <a:gd name="connsiteX4" fmla="*/ 2501539 w 4056549"/>
              <a:gd name="connsiteY4" fmla="*/ 0 h 18288"/>
              <a:gd name="connsiteX5" fmla="*/ 3137065 w 4056549"/>
              <a:gd name="connsiteY5" fmla="*/ 0 h 18288"/>
              <a:gd name="connsiteX6" fmla="*/ 4056549 w 4056549"/>
              <a:gd name="connsiteY6" fmla="*/ 0 h 18288"/>
              <a:gd name="connsiteX7" fmla="*/ 4056549 w 4056549"/>
              <a:gd name="connsiteY7" fmla="*/ 18288 h 18288"/>
              <a:gd name="connsiteX8" fmla="*/ 3380458 w 4056549"/>
              <a:gd name="connsiteY8" fmla="*/ 18288 h 18288"/>
              <a:gd name="connsiteX9" fmla="*/ 2663801 w 4056549"/>
              <a:gd name="connsiteY9" fmla="*/ 18288 h 18288"/>
              <a:gd name="connsiteX10" fmla="*/ 2068840 w 4056549"/>
              <a:gd name="connsiteY10" fmla="*/ 18288 h 18288"/>
              <a:gd name="connsiteX11" fmla="*/ 1311618 w 4056549"/>
              <a:gd name="connsiteY11" fmla="*/ 18288 h 18288"/>
              <a:gd name="connsiteX12" fmla="*/ 716657 w 4056549"/>
              <a:gd name="connsiteY12" fmla="*/ 18288 h 18288"/>
              <a:gd name="connsiteX13" fmla="*/ 0 w 4056549"/>
              <a:gd name="connsiteY13" fmla="*/ 18288 h 18288"/>
              <a:gd name="connsiteX14" fmla="*/ 0 w 4056549"/>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A group of children playing&#10;&#10;Description automatically generated">
            <a:extLst>
              <a:ext uri="{FF2B5EF4-FFF2-40B4-BE49-F238E27FC236}">
                <a16:creationId xmlns:a16="http://schemas.microsoft.com/office/drawing/2014/main" id="{9474A2E3-92DA-3E79-FCE5-21D5F35E37A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31480" y="3452310"/>
            <a:ext cx="3884268" cy="2904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2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38BE2-EF2C-4614-A95A-8A0D9E469B19}"/>
              </a:ext>
            </a:extLst>
          </p:cNvPr>
          <p:cNvSpPr>
            <a:spLocks noGrp="1"/>
          </p:cNvSpPr>
          <p:nvPr>
            <p:ph type="title"/>
          </p:nvPr>
        </p:nvSpPr>
        <p:spPr/>
        <p:txBody>
          <a:bodyPr>
            <a:normAutofit/>
          </a:bodyPr>
          <a:lstStyle/>
          <a:p>
            <a:pPr algn="ctr"/>
            <a:r>
              <a:rPr lang="en-US" sz="5400" dirty="0">
                <a:latin typeface="+mn-lt"/>
              </a:rPr>
              <a:t>Meet the team</a:t>
            </a:r>
            <a:endParaRPr lang="en-GB" sz="5400" dirty="0">
              <a:latin typeface="+mn-lt"/>
            </a:endParaRPr>
          </a:p>
        </p:txBody>
      </p:sp>
      <p:sp>
        <p:nvSpPr>
          <p:cNvPr id="4" name="TextBox 3">
            <a:extLst>
              <a:ext uri="{FF2B5EF4-FFF2-40B4-BE49-F238E27FC236}">
                <a16:creationId xmlns:a16="http://schemas.microsoft.com/office/drawing/2014/main" id="{6A4B92CF-92D4-44FB-BCD4-199D6916B147}"/>
              </a:ext>
            </a:extLst>
          </p:cNvPr>
          <p:cNvSpPr txBox="1"/>
          <p:nvPr/>
        </p:nvSpPr>
        <p:spPr>
          <a:xfrm>
            <a:off x="175412" y="4606911"/>
            <a:ext cx="2275053" cy="923330"/>
          </a:xfrm>
          <a:prstGeom prst="rect">
            <a:avLst/>
          </a:prstGeom>
          <a:noFill/>
        </p:spPr>
        <p:txBody>
          <a:bodyPr wrap="square" numCol="1" rtlCol="0" anchor="b">
            <a:spAutoFit/>
          </a:bodyPr>
          <a:lstStyle/>
          <a:p>
            <a:pPr algn="ctr"/>
            <a:r>
              <a:rPr lang="en-GB" dirty="0"/>
              <a:t>Miss McDonagh </a:t>
            </a:r>
          </a:p>
          <a:p>
            <a:pPr algn="ctr"/>
            <a:r>
              <a:rPr lang="en-GB" dirty="0"/>
              <a:t>Assistant Headteacher for EYFS</a:t>
            </a:r>
          </a:p>
        </p:txBody>
      </p:sp>
      <p:sp>
        <p:nvSpPr>
          <p:cNvPr id="5" name="TextBox 4">
            <a:extLst>
              <a:ext uri="{FF2B5EF4-FFF2-40B4-BE49-F238E27FC236}">
                <a16:creationId xmlns:a16="http://schemas.microsoft.com/office/drawing/2014/main" id="{52545D00-24F8-4701-BD55-40F456EBA540}"/>
              </a:ext>
            </a:extLst>
          </p:cNvPr>
          <p:cNvSpPr txBox="1"/>
          <p:nvPr/>
        </p:nvSpPr>
        <p:spPr>
          <a:xfrm>
            <a:off x="2647645" y="4606911"/>
            <a:ext cx="1976027" cy="646331"/>
          </a:xfrm>
          <a:prstGeom prst="rect">
            <a:avLst/>
          </a:prstGeom>
          <a:noFill/>
        </p:spPr>
        <p:txBody>
          <a:bodyPr wrap="square" numCol="1" rtlCol="0" anchor="b">
            <a:spAutoFit/>
          </a:bodyPr>
          <a:lstStyle/>
          <a:p>
            <a:pPr algn="ctr"/>
            <a:r>
              <a:rPr lang="en-GB" dirty="0"/>
              <a:t>Mrs Corns</a:t>
            </a:r>
          </a:p>
          <a:p>
            <a:pPr algn="ctr"/>
            <a:r>
              <a:rPr lang="en-GB" dirty="0"/>
              <a:t>Nursery Teacher</a:t>
            </a:r>
          </a:p>
        </p:txBody>
      </p:sp>
      <p:sp>
        <p:nvSpPr>
          <p:cNvPr id="6" name="TextBox 5">
            <a:extLst>
              <a:ext uri="{FF2B5EF4-FFF2-40B4-BE49-F238E27FC236}">
                <a16:creationId xmlns:a16="http://schemas.microsoft.com/office/drawing/2014/main" id="{E111A888-4C76-4608-B546-7F74FDD4311A}"/>
              </a:ext>
            </a:extLst>
          </p:cNvPr>
          <p:cNvSpPr txBox="1"/>
          <p:nvPr/>
        </p:nvSpPr>
        <p:spPr>
          <a:xfrm>
            <a:off x="5104177" y="4745410"/>
            <a:ext cx="1763665" cy="646331"/>
          </a:xfrm>
          <a:prstGeom prst="rect">
            <a:avLst/>
          </a:prstGeom>
          <a:noFill/>
        </p:spPr>
        <p:txBody>
          <a:bodyPr wrap="square" numCol="1" rtlCol="0" anchor="b">
            <a:spAutoFit/>
          </a:bodyPr>
          <a:lstStyle/>
          <a:p>
            <a:pPr algn="ctr"/>
            <a:r>
              <a:rPr lang="en-GB" dirty="0"/>
              <a:t>Miss Graham</a:t>
            </a:r>
          </a:p>
          <a:p>
            <a:pPr algn="ctr"/>
            <a:r>
              <a:rPr lang="en-GB" dirty="0"/>
              <a:t>Nursery Nurse</a:t>
            </a:r>
          </a:p>
        </p:txBody>
      </p:sp>
      <p:sp>
        <p:nvSpPr>
          <p:cNvPr id="7" name="TextBox 6">
            <a:extLst>
              <a:ext uri="{FF2B5EF4-FFF2-40B4-BE49-F238E27FC236}">
                <a16:creationId xmlns:a16="http://schemas.microsoft.com/office/drawing/2014/main" id="{C732A593-A965-48AE-AAD2-FF58786C5EFB}"/>
              </a:ext>
            </a:extLst>
          </p:cNvPr>
          <p:cNvSpPr txBox="1"/>
          <p:nvPr/>
        </p:nvSpPr>
        <p:spPr>
          <a:xfrm>
            <a:off x="7348347" y="4745409"/>
            <a:ext cx="1950654" cy="646331"/>
          </a:xfrm>
          <a:prstGeom prst="rect">
            <a:avLst/>
          </a:prstGeom>
          <a:noFill/>
        </p:spPr>
        <p:txBody>
          <a:bodyPr wrap="square" numCol="1" rtlCol="0" anchor="b">
            <a:spAutoFit/>
          </a:bodyPr>
          <a:lstStyle/>
          <a:p>
            <a:pPr algn="ctr"/>
            <a:r>
              <a:rPr lang="en-GB" dirty="0"/>
              <a:t>Miss Eve</a:t>
            </a:r>
          </a:p>
          <a:p>
            <a:pPr algn="ctr"/>
            <a:r>
              <a:rPr lang="en-GB" dirty="0"/>
              <a:t>Teaching Assistant</a:t>
            </a:r>
          </a:p>
        </p:txBody>
      </p:sp>
      <p:sp>
        <p:nvSpPr>
          <p:cNvPr id="8" name="TextBox 7">
            <a:extLst>
              <a:ext uri="{FF2B5EF4-FFF2-40B4-BE49-F238E27FC236}">
                <a16:creationId xmlns:a16="http://schemas.microsoft.com/office/drawing/2014/main" id="{3CC3FE16-4B2D-4555-BAF0-B8A25410138E}"/>
              </a:ext>
            </a:extLst>
          </p:cNvPr>
          <p:cNvSpPr txBox="1"/>
          <p:nvPr/>
        </p:nvSpPr>
        <p:spPr>
          <a:xfrm>
            <a:off x="9604625" y="4606911"/>
            <a:ext cx="2515226" cy="923330"/>
          </a:xfrm>
          <a:prstGeom prst="rect">
            <a:avLst/>
          </a:prstGeom>
          <a:noFill/>
        </p:spPr>
        <p:txBody>
          <a:bodyPr wrap="square" numCol="1" rtlCol="0" anchor="b">
            <a:spAutoFit/>
          </a:bodyPr>
          <a:lstStyle/>
          <a:p>
            <a:pPr algn="ctr"/>
            <a:r>
              <a:rPr lang="en-GB" dirty="0"/>
              <a:t>Mrs Blade</a:t>
            </a:r>
          </a:p>
          <a:p>
            <a:pPr algn="ctr"/>
            <a:r>
              <a:rPr lang="en-GB" dirty="0"/>
              <a:t>Learning Support Manager</a:t>
            </a:r>
          </a:p>
        </p:txBody>
      </p:sp>
      <p:pic>
        <p:nvPicPr>
          <p:cNvPr id="11" name="Picture 10">
            <a:extLst>
              <a:ext uri="{FF2B5EF4-FFF2-40B4-BE49-F238E27FC236}">
                <a16:creationId xmlns:a16="http://schemas.microsoft.com/office/drawing/2014/main" id="{F965C68A-8E39-4C80-AE1A-B77A47D68F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6585" y="2277687"/>
            <a:ext cx="1763664" cy="2352561"/>
          </a:xfrm>
          <a:prstGeom prst="rect">
            <a:avLst/>
          </a:prstGeom>
        </p:spPr>
      </p:pic>
      <p:pic>
        <p:nvPicPr>
          <p:cNvPr id="13" name="Picture 12">
            <a:extLst>
              <a:ext uri="{FF2B5EF4-FFF2-40B4-BE49-F238E27FC236}">
                <a16:creationId xmlns:a16="http://schemas.microsoft.com/office/drawing/2014/main" id="{9810C52C-DBED-48AD-8C18-7143BB695A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886" y="2326710"/>
            <a:ext cx="1763664" cy="2204580"/>
          </a:xfrm>
          <a:prstGeom prst="rect">
            <a:avLst/>
          </a:prstGeom>
        </p:spPr>
      </p:pic>
      <p:pic>
        <p:nvPicPr>
          <p:cNvPr id="14" name="Picture 13">
            <a:extLst>
              <a:ext uri="{FF2B5EF4-FFF2-40B4-BE49-F238E27FC236}">
                <a16:creationId xmlns:a16="http://schemas.microsoft.com/office/drawing/2014/main" id="{12FF39F2-454F-4170-8DCE-4B98D39675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6768" y="2404655"/>
            <a:ext cx="1763664" cy="2202256"/>
          </a:xfrm>
          <a:prstGeom prst="rect">
            <a:avLst/>
          </a:prstGeom>
        </p:spPr>
      </p:pic>
      <p:pic>
        <p:nvPicPr>
          <p:cNvPr id="16" name="Picture 15">
            <a:extLst>
              <a:ext uri="{FF2B5EF4-FFF2-40B4-BE49-F238E27FC236}">
                <a16:creationId xmlns:a16="http://schemas.microsoft.com/office/drawing/2014/main" id="{3F681A65-0D4D-4260-A63D-CF132B8DA3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0703" y="2326710"/>
            <a:ext cx="1689912" cy="2254516"/>
          </a:xfrm>
          <a:prstGeom prst="rect">
            <a:avLst/>
          </a:prstGeom>
        </p:spPr>
      </p:pic>
      <p:pic>
        <p:nvPicPr>
          <p:cNvPr id="18" name="Picture 17">
            <a:extLst>
              <a:ext uri="{FF2B5EF4-FFF2-40B4-BE49-F238E27FC236}">
                <a16:creationId xmlns:a16="http://schemas.microsoft.com/office/drawing/2014/main" id="{086CB97D-E7A8-4D2B-B362-7A52E99D58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86402" y="2354077"/>
            <a:ext cx="1810708" cy="2263385"/>
          </a:xfrm>
          <a:prstGeom prst="rect">
            <a:avLst/>
          </a:prstGeom>
        </p:spPr>
      </p:pic>
    </p:spTree>
    <p:extLst>
      <p:ext uri="{BB962C8B-B14F-4D97-AF65-F5344CB8AC3E}">
        <p14:creationId xmlns:p14="http://schemas.microsoft.com/office/powerpoint/2010/main" val="342534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1EAB8-36DA-422B-B995-C4939BBB8AB7}"/>
              </a:ext>
            </a:extLst>
          </p:cNvPr>
          <p:cNvSpPr>
            <a:spLocks noGrp="1"/>
          </p:cNvSpPr>
          <p:nvPr>
            <p:ph type="title"/>
          </p:nvPr>
        </p:nvSpPr>
        <p:spPr>
          <a:xfrm>
            <a:off x="838200" y="475248"/>
            <a:ext cx="10515600" cy="1325563"/>
          </a:xfrm>
        </p:spPr>
        <p:txBody>
          <a:bodyPr>
            <a:normAutofit fontScale="90000"/>
          </a:bodyPr>
          <a:lstStyle/>
          <a:p>
            <a:r>
              <a:rPr lang="en-GB" sz="4000" dirty="0">
                <a:latin typeface="+mn-lt"/>
              </a:rPr>
              <a:t>The Early Years Foundation Stage (EYFS) is a curriculum based on seven areas of learning and development. </a:t>
            </a:r>
            <a:br>
              <a:rPr lang="en-GB" dirty="0"/>
            </a:br>
            <a:endParaRPr lang="en-GB" dirty="0"/>
          </a:p>
        </p:txBody>
      </p:sp>
      <p:pic>
        <p:nvPicPr>
          <p:cNvPr id="3" name="Picture 2">
            <a:extLst>
              <a:ext uri="{FF2B5EF4-FFF2-40B4-BE49-F238E27FC236}">
                <a16:creationId xmlns:a16="http://schemas.microsoft.com/office/drawing/2014/main" id="{AC183945-81A8-4DF6-9AF3-23EFFE416FB2}"/>
              </a:ext>
            </a:extLst>
          </p:cNvPr>
          <p:cNvPicPr>
            <a:picLocks noChangeAspect="1"/>
          </p:cNvPicPr>
          <p:nvPr/>
        </p:nvPicPr>
        <p:blipFill>
          <a:blip r:embed="rId3"/>
          <a:stretch>
            <a:fillRect/>
          </a:stretch>
        </p:blipFill>
        <p:spPr>
          <a:xfrm>
            <a:off x="2069273" y="1683919"/>
            <a:ext cx="8321500" cy="4506327"/>
          </a:xfrm>
          <a:prstGeom prst="rect">
            <a:avLst/>
          </a:prstGeom>
        </p:spPr>
      </p:pic>
    </p:spTree>
    <p:extLst>
      <p:ext uri="{BB962C8B-B14F-4D97-AF65-F5344CB8AC3E}">
        <p14:creationId xmlns:p14="http://schemas.microsoft.com/office/powerpoint/2010/main" val="264677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FFF678-B984-4717-963C-570241DE5225}"/>
              </a:ext>
            </a:extLst>
          </p:cNvPr>
          <p:cNvSpPr>
            <a:spLocks noGrp="1"/>
          </p:cNvSpPr>
          <p:nvPr>
            <p:ph type="title"/>
          </p:nvPr>
        </p:nvSpPr>
        <p:spPr/>
        <p:txBody>
          <a:bodyPr/>
          <a:lstStyle/>
          <a:p>
            <a:r>
              <a:rPr lang="en-GB" dirty="0">
                <a:latin typeface="+mn-lt"/>
              </a:rPr>
              <a:t>Prime Areas of Learning</a:t>
            </a:r>
          </a:p>
        </p:txBody>
      </p:sp>
      <p:sp>
        <p:nvSpPr>
          <p:cNvPr id="3" name="Content Placeholder 2">
            <a:extLst>
              <a:ext uri="{FF2B5EF4-FFF2-40B4-BE49-F238E27FC236}">
                <a16:creationId xmlns:a16="http://schemas.microsoft.com/office/drawing/2014/main" id="{69409390-396C-43AF-8CAD-58A4917982E8}"/>
              </a:ext>
            </a:extLst>
          </p:cNvPr>
          <p:cNvSpPr>
            <a:spLocks noGrp="1"/>
          </p:cNvSpPr>
          <p:nvPr>
            <p:ph idx="4294967295"/>
          </p:nvPr>
        </p:nvSpPr>
        <p:spPr>
          <a:xfrm>
            <a:off x="6184900" y="457200"/>
            <a:ext cx="6007100" cy="1928813"/>
          </a:xfrm>
        </p:spPr>
        <p:txBody>
          <a:bodyPr vert="horz" lIns="91440" tIns="45720" rIns="91440" bIns="45720" rtlCol="0" anchor="ctr">
            <a:normAutofit/>
          </a:bodyPr>
          <a:lstStyle/>
          <a:p>
            <a:pPr marL="0"/>
            <a:endParaRPr lang="en-US" sz="2200"/>
          </a:p>
          <a:p>
            <a:endParaRPr lang="en-US" sz="2200"/>
          </a:p>
        </p:txBody>
      </p:sp>
      <p:pic>
        <p:nvPicPr>
          <p:cNvPr id="7" name="Picture 2" descr="https://sdmntprnortheu.oaiusercontent.com/files/00000000-7ac8-61f4-8b35-f1090fe3fa5c/raw?se=2025-09-17T11%3A12%3A35Z&amp;sp=r&amp;sv=2024-08-04&amp;sr=b&amp;scid=98d5375b-9952-52e1-9d1e-27e1ffbdf943&amp;skoid=b928fb90-500a-412f-a661-1ece57a7c318&amp;sktid=a48cca56-e6da-484e-a814-9c849652bcb3&amp;skt=2025-09-17T01%3A09%3A00Z&amp;ske=2025-09-18T01%3A09%3A00Z&amp;sks=b&amp;skv=2024-08-04&amp;sig=I8pC%2BG%2BBFPubIjHS5Rqawr%2BTHmNbfszpqH1GkgelffA%3D">
            <a:extLst>
              <a:ext uri="{FF2B5EF4-FFF2-40B4-BE49-F238E27FC236}">
                <a16:creationId xmlns:a16="http://schemas.microsoft.com/office/drawing/2014/main" id="{DD137527-ABE6-41C6-9E5C-09E2A80D40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62" t="27534" r="4532" b="42602"/>
          <a:stretch/>
        </p:blipFill>
        <p:spPr bwMode="auto">
          <a:xfrm>
            <a:off x="1872119" y="1776830"/>
            <a:ext cx="8625561" cy="4297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540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7991162-A982-4E95-AFA1-E5E51222A510}"/>
              </a:ext>
            </a:extLst>
          </p:cNvPr>
          <p:cNvSpPr>
            <a:spLocks noGrp="1"/>
          </p:cNvSpPr>
          <p:nvPr>
            <p:ph type="title"/>
          </p:nvPr>
        </p:nvSpPr>
        <p:spPr/>
        <p:txBody>
          <a:bodyPr/>
          <a:lstStyle/>
          <a:p>
            <a:r>
              <a:rPr lang="en-GB" dirty="0">
                <a:latin typeface="+mn-lt"/>
              </a:rPr>
              <a:t>Specific Areas of Learning</a:t>
            </a:r>
          </a:p>
        </p:txBody>
      </p:sp>
      <p:sp>
        <p:nvSpPr>
          <p:cNvPr id="3" name="Content Placeholder 2">
            <a:extLst>
              <a:ext uri="{FF2B5EF4-FFF2-40B4-BE49-F238E27FC236}">
                <a16:creationId xmlns:a16="http://schemas.microsoft.com/office/drawing/2014/main" id="{69409390-396C-43AF-8CAD-58A4917982E8}"/>
              </a:ext>
            </a:extLst>
          </p:cNvPr>
          <p:cNvSpPr>
            <a:spLocks noGrp="1"/>
          </p:cNvSpPr>
          <p:nvPr>
            <p:ph idx="4294967295"/>
          </p:nvPr>
        </p:nvSpPr>
        <p:spPr>
          <a:xfrm>
            <a:off x="6184900" y="457200"/>
            <a:ext cx="6007100" cy="1928813"/>
          </a:xfrm>
        </p:spPr>
        <p:txBody>
          <a:bodyPr vert="horz" lIns="91440" tIns="45720" rIns="91440" bIns="45720" rtlCol="0" anchor="ctr">
            <a:normAutofit/>
          </a:bodyPr>
          <a:lstStyle/>
          <a:p>
            <a:pPr marL="0"/>
            <a:endParaRPr lang="en-US" sz="2200"/>
          </a:p>
          <a:p>
            <a:endParaRPr lang="en-US" sz="2200"/>
          </a:p>
        </p:txBody>
      </p:sp>
      <p:pic>
        <p:nvPicPr>
          <p:cNvPr id="8" name="Picture 7" descr="A poster of a child's learning program&#10;&#10;AI-generated content may be incorrect.">
            <a:extLst>
              <a:ext uri="{FF2B5EF4-FFF2-40B4-BE49-F238E27FC236}">
                <a16:creationId xmlns:a16="http://schemas.microsoft.com/office/drawing/2014/main" id="{92619F17-1CEF-41D5-8F34-227EBC9657B2}"/>
              </a:ext>
            </a:extLst>
          </p:cNvPr>
          <p:cNvPicPr>
            <a:picLocks noChangeAspect="1"/>
          </p:cNvPicPr>
          <p:nvPr/>
        </p:nvPicPr>
        <p:blipFill rotWithShape="1">
          <a:blip r:embed="rId3"/>
          <a:srcRect l="7071" t="56175" r="5064" b="-1"/>
          <a:stretch/>
        </p:blipFill>
        <p:spPr>
          <a:xfrm>
            <a:off x="2313207" y="1606717"/>
            <a:ext cx="7743385" cy="4710112"/>
          </a:xfrm>
          <a:prstGeom prst="rect">
            <a:avLst/>
          </a:prstGeom>
        </p:spPr>
      </p:pic>
    </p:spTree>
    <p:extLst>
      <p:ext uri="{BB962C8B-B14F-4D97-AF65-F5344CB8AC3E}">
        <p14:creationId xmlns:p14="http://schemas.microsoft.com/office/powerpoint/2010/main" val="122826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2C05B9-EC93-3526-7C6B-7FAC36678560}"/>
              </a:ext>
            </a:extLst>
          </p:cNvPr>
          <p:cNvSpPr>
            <a:spLocks noGrp="1"/>
          </p:cNvSpPr>
          <p:nvPr>
            <p:ph type="title"/>
          </p:nvPr>
        </p:nvSpPr>
        <p:spPr>
          <a:xfrm>
            <a:off x="838200" y="365125"/>
            <a:ext cx="10515600" cy="1325563"/>
          </a:xfrm>
        </p:spPr>
        <p:txBody>
          <a:bodyPr>
            <a:normAutofit/>
          </a:bodyPr>
          <a:lstStyle/>
          <a:p>
            <a:pPr algn="ctr"/>
            <a:r>
              <a:rPr lang="en-US" sz="5400" dirty="0">
                <a:latin typeface="+mn-lt"/>
              </a:rPr>
              <a:t>Curriculum Map</a:t>
            </a:r>
          </a:p>
        </p:txBody>
      </p:sp>
      <p:sp>
        <p:nvSpPr>
          <p:cNvPr id="13"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5">
            <a:extLst>
              <a:ext uri="{FF2B5EF4-FFF2-40B4-BE49-F238E27FC236}">
                <a16:creationId xmlns:a16="http://schemas.microsoft.com/office/drawing/2014/main" id="{97EB16F6-05B1-4809-8193-4BB2D77CBBCD}"/>
              </a:ext>
            </a:extLst>
          </p:cNvPr>
          <p:cNvGraphicFramePr>
            <a:graphicFrameLocks noGrp="1"/>
          </p:cNvGraphicFramePr>
          <p:nvPr>
            <p:ph idx="1"/>
            <p:extLst>
              <p:ext uri="{D42A27DB-BD31-4B8C-83A1-F6EECF244321}">
                <p14:modId xmlns:p14="http://schemas.microsoft.com/office/powerpoint/2010/main" val="4243647536"/>
              </p:ext>
            </p:extLst>
          </p:nvPr>
        </p:nvGraphicFramePr>
        <p:xfrm>
          <a:off x="836676" y="2233511"/>
          <a:ext cx="10515600" cy="4317695"/>
        </p:xfrm>
        <a:graphic>
          <a:graphicData uri="http://schemas.openxmlformats.org/drawingml/2006/table">
            <a:tbl>
              <a:tblPr firstRow="1" bandRow="1">
                <a:tableStyleId>{8A107856-5554-42FB-B03E-39F5DBC370BA}</a:tableStyleId>
              </a:tblPr>
              <a:tblGrid>
                <a:gridCol w="2628900">
                  <a:extLst>
                    <a:ext uri="{9D8B030D-6E8A-4147-A177-3AD203B41FA5}">
                      <a16:colId xmlns:a16="http://schemas.microsoft.com/office/drawing/2014/main" val="1286368315"/>
                    </a:ext>
                  </a:extLst>
                </a:gridCol>
                <a:gridCol w="2611667">
                  <a:extLst>
                    <a:ext uri="{9D8B030D-6E8A-4147-A177-3AD203B41FA5}">
                      <a16:colId xmlns:a16="http://schemas.microsoft.com/office/drawing/2014/main" val="1171097001"/>
                    </a:ext>
                  </a:extLst>
                </a:gridCol>
                <a:gridCol w="2646133">
                  <a:extLst>
                    <a:ext uri="{9D8B030D-6E8A-4147-A177-3AD203B41FA5}">
                      <a16:colId xmlns:a16="http://schemas.microsoft.com/office/drawing/2014/main" val="3254130878"/>
                    </a:ext>
                  </a:extLst>
                </a:gridCol>
                <a:gridCol w="2628900">
                  <a:extLst>
                    <a:ext uri="{9D8B030D-6E8A-4147-A177-3AD203B41FA5}">
                      <a16:colId xmlns:a16="http://schemas.microsoft.com/office/drawing/2014/main" val="1534678804"/>
                    </a:ext>
                  </a:extLst>
                </a:gridCol>
              </a:tblGrid>
              <a:tr h="605037">
                <a:tc>
                  <a:txBody>
                    <a:bodyPr/>
                    <a:lstStyle/>
                    <a:p>
                      <a:pPr algn="ctr">
                        <a:lnSpc>
                          <a:spcPct val="100000"/>
                        </a:lnSpc>
                      </a:pPr>
                      <a:endParaRPr lang="en-GB" sz="3600">
                        <a:latin typeface="+mn-lt"/>
                      </a:endParaRPr>
                    </a:p>
                  </a:txBody>
                  <a:tcPr marL="53771" marR="53771" marT="26885" marB="26885"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mn-lt"/>
                        </a:rPr>
                        <a:t>Autumn Term</a:t>
                      </a:r>
                    </a:p>
                    <a:p>
                      <a:pPr algn="ctr">
                        <a:lnSpc>
                          <a:spcPct val="100000"/>
                        </a:lnSpc>
                      </a:pPr>
                      <a:endParaRPr lang="en-GB" sz="2000" dirty="0">
                        <a:latin typeface="+mn-lt"/>
                      </a:endParaRPr>
                    </a:p>
                  </a:txBody>
                  <a:tcPr marL="53771" marR="53771" marT="26885" marB="26885" anchor="ctr"/>
                </a:tc>
                <a:tc>
                  <a:txBody>
                    <a:bodyPr/>
                    <a:lstStyle/>
                    <a:p>
                      <a:pPr algn="ctr">
                        <a:lnSpc>
                          <a:spcPct val="100000"/>
                        </a:lnSpc>
                      </a:pPr>
                      <a:r>
                        <a:rPr lang="en-GB" sz="2000" dirty="0">
                          <a:latin typeface="+mn-lt"/>
                        </a:rPr>
                        <a:t>Spring Term</a:t>
                      </a:r>
                    </a:p>
                  </a:txBody>
                  <a:tcPr marL="53771" marR="53771" marT="26885" marB="26885" anchor="ctr"/>
                </a:tc>
                <a:tc>
                  <a:txBody>
                    <a:bodyPr/>
                    <a:lstStyle/>
                    <a:p>
                      <a:pPr algn="ctr">
                        <a:lnSpc>
                          <a:spcPct val="100000"/>
                        </a:lnSpc>
                      </a:pPr>
                      <a:r>
                        <a:rPr lang="en-GB" sz="2000" dirty="0">
                          <a:latin typeface="+mn-lt"/>
                        </a:rPr>
                        <a:t>Summer Term</a:t>
                      </a:r>
                    </a:p>
                  </a:txBody>
                  <a:tcPr marL="53771" marR="53771" marT="26885" marB="26885" anchor="ctr"/>
                </a:tc>
                <a:extLst>
                  <a:ext uri="{0D108BD9-81ED-4DB2-BD59-A6C34878D82A}">
                    <a16:rowId xmlns:a16="http://schemas.microsoft.com/office/drawing/2014/main" val="2094909822"/>
                  </a:ext>
                </a:extLst>
              </a:tr>
              <a:tr h="1286227">
                <a:tc>
                  <a:txBody>
                    <a:bodyPr/>
                    <a:lstStyle/>
                    <a:p>
                      <a:pPr algn="ctr">
                        <a:lnSpc>
                          <a:spcPct val="100000"/>
                        </a:lnSpc>
                      </a:pPr>
                      <a:r>
                        <a:rPr lang="en-GB" sz="2000" b="1">
                          <a:latin typeface="+mn-lt"/>
                        </a:rPr>
                        <a:t>Topics</a:t>
                      </a:r>
                    </a:p>
                  </a:txBody>
                  <a:tcPr marL="53771" marR="53771" marT="26885" marB="26885"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rPr>
                        <a:t>All About Me</a:t>
                      </a:r>
                    </a:p>
                    <a:p>
                      <a:pPr>
                        <a:lnSpc>
                          <a:spcPct val="100000"/>
                        </a:lnSpc>
                      </a:pPr>
                      <a:r>
                        <a:rPr lang="en-GB" sz="1200" dirty="0">
                          <a:latin typeface="+mn-lt"/>
                        </a:rPr>
                        <a:t>Autumn/Harvest </a:t>
                      </a:r>
                    </a:p>
                    <a:p>
                      <a:pPr>
                        <a:lnSpc>
                          <a:spcPct val="100000"/>
                        </a:lnSpc>
                      </a:pPr>
                      <a:r>
                        <a:rPr lang="en-GB" sz="1200" dirty="0">
                          <a:latin typeface="+mn-lt"/>
                        </a:rPr>
                        <a:t>Diwali</a:t>
                      </a:r>
                    </a:p>
                    <a:p>
                      <a:pPr>
                        <a:lnSpc>
                          <a:spcPct val="100000"/>
                        </a:lnSpc>
                      </a:pPr>
                      <a:r>
                        <a:rPr lang="en-GB" sz="1200" dirty="0">
                          <a:latin typeface="+mn-lt"/>
                        </a:rPr>
                        <a:t>Bonfire Night</a:t>
                      </a:r>
                    </a:p>
                    <a:p>
                      <a:pPr>
                        <a:lnSpc>
                          <a:spcPct val="100000"/>
                        </a:lnSpc>
                      </a:pPr>
                      <a:r>
                        <a:rPr lang="en-GB" sz="1200" dirty="0">
                          <a:latin typeface="+mn-lt"/>
                        </a:rPr>
                        <a:t>Christmas </a:t>
                      </a:r>
                    </a:p>
                  </a:txBody>
                  <a:tcPr marL="53771" marR="53771" marT="26885" marB="26885"/>
                </a:tc>
                <a:tc>
                  <a:txBody>
                    <a:bodyPr/>
                    <a:lstStyle/>
                    <a:p>
                      <a:pPr>
                        <a:lnSpc>
                          <a:spcPct val="100000"/>
                        </a:lnSpc>
                      </a:pPr>
                      <a:r>
                        <a:rPr lang="en-GB" sz="1200" dirty="0">
                          <a:latin typeface="+mn-lt"/>
                        </a:rPr>
                        <a:t>Winter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rPr>
                        <a:t>Hot and Cold (countries including animals and their habitats)</a:t>
                      </a:r>
                    </a:p>
                    <a:p>
                      <a:pPr>
                        <a:lnSpc>
                          <a:spcPct val="100000"/>
                        </a:lnSpc>
                      </a:pPr>
                      <a:r>
                        <a:rPr lang="en-GB" sz="1200" dirty="0">
                          <a:latin typeface="+mn-lt"/>
                        </a:rPr>
                        <a:t>Chinese New Year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rPr>
                        <a:t>Growing and living things (life cycles)</a:t>
                      </a:r>
                    </a:p>
                    <a:p>
                      <a:pPr>
                        <a:lnSpc>
                          <a:spcPct val="100000"/>
                        </a:lnSpc>
                      </a:pPr>
                      <a:r>
                        <a:rPr lang="en-GB" sz="1200" dirty="0">
                          <a:latin typeface="+mn-lt"/>
                        </a:rPr>
                        <a:t>Spring/Easter</a:t>
                      </a:r>
                    </a:p>
                  </a:txBody>
                  <a:tcPr marL="53771" marR="53771" marT="26885" marB="26885"/>
                </a:tc>
                <a:tc>
                  <a:txBody>
                    <a:bodyPr/>
                    <a:lstStyle/>
                    <a:p>
                      <a:pPr>
                        <a:lnSpc>
                          <a:spcPct val="100000"/>
                        </a:lnSpc>
                      </a:pPr>
                      <a:r>
                        <a:rPr lang="en-GB" sz="1200">
                          <a:latin typeface="+mn-lt"/>
                        </a:rPr>
                        <a:t>Eid</a:t>
                      </a:r>
                    </a:p>
                    <a:p>
                      <a:pPr>
                        <a:lnSpc>
                          <a:spcPct val="100000"/>
                        </a:lnSpc>
                      </a:pPr>
                      <a:r>
                        <a:rPr lang="en-GB" sz="1200">
                          <a:latin typeface="+mn-lt"/>
                        </a:rPr>
                        <a:t>People Who Help Us </a:t>
                      </a:r>
                    </a:p>
                    <a:p>
                      <a:pPr>
                        <a:lnSpc>
                          <a:spcPct val="100000"/>
                        </a:lnSpc>
                      </a:pPr>
                      <a:r>
                        <a:rPr lang="en-GB" sz="1200">
                          <a:latin typeface="+mn-lt"/>
                        </a:rPr>
                        <a:t>Materials </a:t>
                      </a:r>
                    </a:p>
                    <a:p>
                      <a:pPr>
                        <a:lnSpc>
                          <a:spcPct val="100000"/>
                        </a:lnSpc>
                      </a:pPr>
                      <a:r>
                        <a:rPr lang="en-GB" sz="1200">
                          <a:latin typeface="+mn-lt"/>
                        </a:rPr>
                        <a:t>Summer </a:t>
                      </a:r>
                    </a:p>
                    <a:p>
                      <a:pPr>
                        <a:lnSpc>
                          <a:spcPct val="100000"/>
                        </a:lnSpc>
                      </a:pPr>
                      <a:r>
                        <a:rPr lang="en-GB" sz="1200">
                          <a:latin typeface="+mn-lt"/>
                        </a:rPr>
                        <a:t>Transition from N to R</a:t>
                      </a:r>
                    </a:p>
                  </a:txBody>
                  <a:tcPr marL="53771" marR="53771" marT="26885" marB="26885"/>
                </a:tc>
                <a:extLst>
                  <a:ext uri="{0D108BD9-81ED-4DB2-BD59-A6C34878D82A}">
                    <a16:rowId xmlns:a16="http://schemas.microsoft.com/office/drawing/2014/main" val="1339439692"/>
                  </a:ext>
                </a:extLst>
              </a:tr>
              <a:tr h="1286227">
                <a:tc>
                  <a:txBody>
                    <a:bodyPr/>
                    <a:lstStyle/>
                    <a:p>
                      <a:pPr algn="ctr">
                        <a:lnSpc>
                          <a:spcPct val="100000"/>
                        </a:lnSpc>
                      </a:pPr>
                      <a:r>
                        <a:rPr lang="en-GB" sz="2000" b="1" dirty="0">
                          <a:latin typeface="+mn-lt"/>
                        </a:rPr>
                        <a:t>Literacy Key Texts</a:t>
                      </a:r>
                    </a:p>
                  </a:txBody>
                  <a:tcPr marL="53771" marR="53771" marT="26885" marB="26885" anchor="ctr"/>
                </a:tc>
                <a:tc>
                  <a:txBody>
                    <a:bodyPr/>
                    <a:lstStyle/>
                    <a:p>
                      <a:pPr>
                        <a:lnSpc>
                          <a:spcPct val="100000"/>
                        </a:lnSpc>
                      </a:pPr>
                      <a:r>
                        <a:rPr lang="en-GB" sz="1200" dirty="0">
                          <a:latin typeface="+mn-lt"/>
                        </a:rPr>
                        <a:t>Where’s Spot?</a:t>
                      </a:r>
                    </a:p>
                    <a:p>
                      <a:pPr>
                        <a:lnSpc>
                          <a:spcPct val="100000"/>
                        </a:lnSpc>
                      </a:pPr>
                      <a:r>
                        <a:rPr lang="en-GB" sz="1200" dirty="0">
                          <a:latin typeface="+mn-lt"/>
                        </a:rPr>
                        <a:t>Goldilocks and the Three Bears </a:t>
                      </a:r>
                    </a:p>
                    <a:p>
                      <a:pPr>
                        <a:lnSpc>
                          <a:spcPct val="100000"/>
                        </a:lnSpc>
                      </a:pPr>
                      <a:r>
                        <a:rPr lang="en-GB" sz="1200" dirty="0">
                          <a:latin typeface="+mn-lt"/>
                        </a:rPr>
                        <a:t>Owl Babies</a:t>
                      </a:r>
                    </a:p>
                    <a:p>
                      <a:pPr>
                        <a:lnSpc>
                          <a:spcPct val="100000"/>
                        </a:lnSpc>
                      </a:pPr>
                      <a:r>
                        <a:rPr lang="en-GB" sz="1200" dirty="0">
                          <a:latin typeface="+mn-lt"/>
                        </a:rPr>
                        <a:t>Peace at Last </a:t>
                      </a:r>
                    </a:p>
                    <a:p>
                      <a:pPr>
                        <a:lnSpc>
                          <a:spcPct val="100000"/>
                        </a:lnSpc>
                      </a:pPr>
                      <a:r>
                        <a:rPr lang="en-GB" sz="1200" dirty="0">
                          <a:latin typeface="+mn-lt"/>
                        </a:rPr>
                        <a:t>Christmas Stories </a:t>
                      </a:r>
                    </a:p>
                  </a:txBody>
                  <a:tcPr marL="53771" marR="53771" marT="26885" marB="26885"/>
                </a:tc>
                <a:tc>
                  <a:txBody>
                    <a:bodyPr/>
                    <a:lstStyle/>
                    <a:p>
                      <a:pPr>
                        <a:lnSpc>
                          <a:spcPct val="100000"/>
                        </a:lnSpc>
                      </a:pPr>
                      <a:r>
                        <a:rPr lang="en-GB" sz="1200" dirty="0">
                          <a:latin typeface="+mn-lt"/>
                        </a:rPr>
                        <a:t>Polar Bear Polar Bear </a:t>
                      </a:r>
                    </a:p>
                    <a:p>
                      <a:pPr>
                        <a:lnSpc>
                          <a:spcPct val="100000"/>
                        </a:lnSpc>
                      </a:pPr>
                      <a:r>
                        <a:rPr lang="en-GB" sz="1200" dirty="0">
                          <a:latin typeface="+mn-lt"/>
                        </a:rPr>
                        <a:t>Walking Through the Jungle </a:t>
                      </a:r>
                    </a:p>
                    <a:p>
                      <a:pPr>
                        <a:lnSpc>
                          <a:spcPct val="100000"/>
                        </a:lnSpc>
                      </a:pPr>
                      <a:r>
                        <a:rPr lang="en-GB" sz="1200" dirty="0">
                          <a:latin typeface="+mn-lt"/>
                        </a:rPr>
                        <a:t>Dear Zoo</a:t>
                      </a:r>
                    </a:p>
                    <a:p>
                      <a:pPr>
                        <a:lnSpc>
                          <a:spcPct val="100000"/>
                        </a:lnSpc>
                      </a:pPr>
                      <a:r>
                        <a:rPr lang="en-GB" sz="1200" dirty="0">
                          <a:latin typeface="+mn-lt"/>
                        </a:rPr>
                        <a:t>Titch </a:t>
                      </a:r>
                    </a:p>
                    <a:p>
                      <a:pPr>
                        <a:lnSpc>
                          <a:spcPct val="100000"/>
                        </a:lnSpc>
                      </a:pPr>
                      <a:r>
                        <a:rPr lang="en-GB" sz="1200" dirty="0">
                          <a:latin typeface="+mn-lt"/>
                        </a:rPr>
                        <a:t>Jasper’s Beanstalk </a:t>
                      </a:r>
                    </a:p>
                    <a:p>
                      <a:pPr>
                        <a:lnSpc>
                          <a:spcPct val="100000"/>
                        </a:lnSpc>
                      </a:pPr>
                      <a:r>
                        <a:rPr lang="en-GB" sz="1200" dirty="0">
                          <a:latin typeface="+mn-lt"/>
                        </a:rPr>
                        <a:t>The Enormous Turnip </a:t>
                      </a:r>
                    </a:p>
                  </a:txBody>
                  <a:tcPr marL="53771" marR="53771" marT="26885" marB="26885"/>
                </a:tc>
                <a:tc>
                  <a:txBody>
                    <a:bodyPr/>
                    <a:lstStyle/>
                    <a:p>
                      <a:pPr>
                        <a:lnSpc>
                          <a:spcPct val="100000"/>
                        </a:lnSpc>
                      </a:pPr>
                      <a:r>
                        <a:rPr lang="en-GB" sz="1200" dirty="0">
                          <a:latin typeface="+mn-lt"/>
                        </a:rPr>
                        <a:t>The Very Hungry Caterpillar </a:t>
                      </a:r>
                    </a:p>
                    <a:p>
                      <a:pPr>
                        <a:lnSpc>
                          <a:spcPct val="100000"/>
                        </a:lnSpc>
                      </a:pPr>
                      <a:r>
                        <a:rPr lang="en-GB" sz="1200" dirty="0">
                          <a:latin typeface="+mn-lt"/>
                        </a:rPr>
                        <a:t>This is the Bear and the Picnic Lunch </a:t>
                      </a:r>
                    </a:p>
                    <a:p>
                      <a:pPr>
                        <a:lnSpc>
                          <a:spcPct val="100000"/>
                        </a:lnSpc>
                      </a:pPr>
                      <a:r>
                        <a:rPr lang="en-GB" sz="1200" dirty="0">
                          <a:latin typeface="+mn-lt"/>
                        </a:rPr>
                        <a:t>Where’s My Teddy?</a:t>
                      </a:r>
                    </a:p>
                    <a:p>
                      <a:pPr>
                        <a:lnSpc>
                          <a:spcPct val="100000"/>
                        </a:lnSpc>
                      </a:pPr>
                      <a:r>
                        <a:rPr lang="en-GB" sz="1200" dirty="0">
                          <a:latin typeface="+mn-lt"/>
                        </a:rPr>
                        <a:t>The Train Ride </a:t>
                      </a:r>
                    </a:p>
                    <a:p>
                      <a:pPr>
                        <a:lnSpc>
                          <a:spcPct val="100000"/>
                        </a:lnSpc>
                      </a:pPr>
                      <a:r>
                        <a:rPr lang="en-GB" sz="1200" dirty="0">
                          <a:latin typeface="+mn-lt"/>
                        </a:rPr>
                        <a:t>Handa’s Surprise </a:t>
                      </a:r>
                    </a:p>
                    <a:p>
                      <a:pPr>
                        <a:lnSpc>
                          <a:spcPct val="100000"/>
                        </a:lnSpc>
                      </a:pPr>
                      <a:r>
                        <a:rPr lang="en-GB" sz="1200" dirty="0">
                          <a:latin typeface="+mn-lt"/>
                        </a:rPr>
                        <a:t>The Three Little Pigs </a:t>
                      </a:r>
                    </a:p>
                  </a:txBody>
                  <a:tcPr marL="53771" marR="53771" marT="26885" marB="26885"/>
                </a:tc>
                <a:extLst>
                  <a:ext uri="{0D108BD9-81ED-4DB2-BD59-A6C34878D82A}">
                    <a16:rowId xmlns:a16="http://schemas.microsoft.com/office/drawing/2014/main" val="553128870"/>
                  </a:ext>
                </a:extLst>
              </a:tr>
              <a:tr h="1081871">
                <a:tc>
                  <a:txBody>
                    <a:bodyPr/>
                    <a:lstStyle/>
                    <a:p>
                      <a:pPr algn="ctr">
                        <a:lnSpc>
                          <a:spcPct val="100000"/>
                        </a:lnSpc>
                      </a:pPr>
                      <a:r>
                        <a:rPr lang="en-GB" sz="2000" b="1" dirty="0">
                          <a:latin typeface="+mn-lt"/>
                        </a:rPr>
                        <a:t>Mathematical Focuses</a:t>
                      </a:r>
                    </a:p>
                  </a:txBody>
                  <a:tcPr marL="53771" marR="53771" marT="26885" marB="26885" anchor="ctr"/>
                </a:tc>
                <a:tc>
                  <a:txBody>
                    <a:bodyPr/>
                    <a:lstStyle/>
                    <a:p>
                      <a:pPr>
                        <a:lnSpc>
                          <a:spcPct val="100000"/>
                        </a:lnSpc>
                      </a:pPr>
                      <a:r>
                        <a:rPr lang="en-GB" sz="1200" dirty="0">
                          <a:latin typeface="+mn-lt"/>
                        </a:rPr>
                        <a:t>Positional language </a:t>
                      </a:r>
                    </a:p>
                    <a:p>
                      <a:pPr>
                        <a:lnSpc>
                          <a:spcPct val="100000"/>
                        </a:lnSpc>
                      </a:pPr>
                      <a:r>
                        <a:rPr lang="en-GB" sz="1200" dirty="0">
                          <a:latin typeface="+mn-lt"/>
                        </a:rPr>
                        <a:t>Comparing size </a:t>
                      </a:r>
                    </a:p>
                    <a:p>
                      <a:pPr>
                        <a:lnSpc>
                          <a:spcPct val="100000"/>
                        </a:lnSpc>
                      </a:pPr>
                      <a:r>
                        <a:rPr lang="en-GB" sz="1200" dirty="0">
                          <a:latin typeface="+mn-lt"/>
                        </a:rPr>
                        <a:t>2D shapes (circle, square)</a:t>
                      </a:r>
                    </a:p>
                    <a:p>
                      <a:pPr>
                        <a:lnSpc>
                          <a:spcPct val="100000"/>
                        </a:lnSpc>
                      </a:pPr>
                      <a:r>
                        <a:rPr lang="en-GB" sz="1200" dirty="0">
                          <a:latin typeface="+mn-lt"/>
                        </a:rPr>
                        <a:t>Recognising different types of patterns </a:t>
                      </a:r>
                    </a:p>
                    <a:p>
                      <a:pPr>
                        <a:lnSpc>
                          <a:spcPct val="100000"/>
                        </a:lnSpc>
                      </a:pPr>
                      <a:r>
                        <a:rPr lang="en-GB" sz="1200" dirty="0">
                          <a:latin typeface="+mn-lt"/>
                        </a:rPr>
                        <a:t>Repeating patterns</a:t>
                      </a:r>
                    </a:p>
                  </a:txBody>
                  <a:tcPr marL="53771" marR="53771" marT="26885" marB="26885"/>
                </a:tc>
                <a:tc>
                  <a:txBody>
                    <a:bodyPr/>
                    <a:lstStyle/>
                    <a:p>
                      <a:pPr>
                        <a:lnSpc>
                          <a:spcPct val="100000"/>
                        </a:lnSpc>
                      </a:pPr>
                      <a:r>
                        <a:rPr lang="en-GB" sz="1200" dirty="0">
                          <a:latin typeface="+mn-lt"/>
                        </a:rPr>
                        <a:t>2D shapes (triangle, rectangle)</a:t>
                      </a:r>
                    </a:p>
                    <a:p>
                      <a:pPr>
                        <a:lnSpc>
                          <a:spcPct val="100000"/>
                        </a:lnSpc>
                      </a:pPr>
                      <a:r>
                        <a:rPr lang="en-GB" sz="1200" dirty="0">
                          <a:latin typeface="+mn-lt"/>
                        </a:rPr>
                        <a:t>Numbers 1, 2 and 3</a:t>
                      </a:r>
                    </a:p>
                    <a:p>
                      <a:pPr>
                        <a:lnSpc>
                          <a:spcPct val="100000"/>
                        </a:lnSpc>
                      </a:pPr>
                      <a:r>
                        <a:rPr lang="en-GB" sz="1200" dirty="0">
                          <a:latin typeface="+mn-lt"/>
                        </a:rPr>
                        <a:t>Capacity – full and empty </a:t>
                      </a:r>
                    </a:p>
                    <a:p>
                      <a:pPr>
                        <a:lnSpc>
                          <a:spcPct val="100000"/>
                        </a:lnSpc>
                      </a:pPr>
                      <a:r>
                        <a:rPr lang="en-GB" sz="1200" dirty="0">
                          <a:latin typeface="+mn-lt"/>
                        </a:rPr>
                        <a:t>Height – tall and short </a:t>
                      </a:r>
                    </a:p>
                    <a:p>
                      <a:pPr>
                        <a:lnSpc>
                          <a:spcPct val="100000"/>
                        </a:lnSpc>
                      </a:pPr>
                      <a:r>
                        <a:rPr lang="en-GB" sz="1200" dirty="0">
                          <a:latin typeface="+mn-lt"/>
                        </a:rPr>
                        <a:t>Time – routines </a:t>
                      </a:r>
                    </a:p>
                  </a:txBody>
                  <a:tcPr marL="53771" marR="53771" marT="26885" marB="26885"/>
                </a:tc>
                <a:tc>
                  <a:txBody>
                    <a:bodyPr/>
                    <a:lstStyle/>
                    <a:p>
                      <a:pPr>
                        <a:lnSpc>
                          <a:spcPct val="100000"/>
                        </a:lnSpc>
                      </a:pPr>
                      <a:r>
                        <a:rPr lang="en-GB" sz="1200" dirty="0">
                          <a:latin typeface="+mn-lt"/>
                        </a:rPr>
                        <a:t>Weight – heavy and light </a:t>
                      </a:r>
                    </a:p>
                    <a:p>
                      <a:pPr>
                        <a:lnSpc>
                          <a:spcPct val="100000"/>
                        </a:lnSpc>
                      </a:pPr>
                      <a:r>
                        <a:rPr lang="en-GB" sz="1200" dirty="0">
                          <a:latin typeface="+mn-lt"/>
                        </a:rPr>
                        <a:t>Length – long and short </a:t>
                      </a:r>
                    </a:p>
                    <a:p>
                      <a:pPr>
                        <a:lnSpc>
                          <a:spcPct val="100000"/>
                        </a:lnSpc>
                      </a:pPr>
                      <a:r>
                        <a:rPr lang="en-GB" sz="1200" dirty="0">
                          <a:latin typeface="+mn-lt"/>
                        </a:rPr>
                        <a:t>Numbers 4,5 and 6</a:t>
                      </a:r>
                    </a:p>
                    <a:p>
                      <a:pPr>
                        <a:lnSpc>
                          <a:spcPct val="100000"/>
                        </a:lnSpc>
                      </a:pPr>
                      <a:r>
                        <a:rPr lang="en-GB" sz="1200" dirty="0">
                          <a:latin typeface="+mn-lt"/>
                        </a:rPr>
                        <a:t>More and Less </a:t>
                      </a:r>
                    </a:p>
                    <a:p>
                      <a:pPr>
                        <a:lnSpc>
                          <a:spcPct val="100000"/>
                        </a:lnSpc>
                      </a:pPr>
                      <a:r>
                        <a:rPr lang="en-GB" sz="1200" dirty="0">
                          <a:latin typeface="+mn-lt"/>
                        </a:rPr>
                        <a:t>3D shapes</a:t>
                      </a:r>
                    </a:p>
                  </a:txBody>
                  <a:tcPr marL="53771" marR="53771" marT="26885" marB="26885"/>
                </a:tc>
                <a:extLst>
                  <a:ext uri="{0D108BD9-81ED-4DB2-BD59-A6C34878D82A}">
                    <a16:rowId xmlns:a16="http://schemas.microsoft.com/office/drawing/2014/main" val="1786129500"/>
                  </a:ext>
                </a:extLst>
              </a:tr>
            </a:tbl>
          </a:graphicData>
        </a:graphic>
      </p:graphicFrame>
    </p:spTree>
    <p:extLst>
      <p:ext uri="{BB962C8B-B14F-4D97-AF65-F5344CB8AC3E}">
        <p14:creationId xmlns:p14="http://schemas.microsoft.com/office/powerpoint/2010/main" val="490575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6AEE9-8BD9-D5FA-80E1-106D825DC2F5}"/>
              </a:ext>
            </a:extLst>
          </p:cNvPr>
          <p:cNvSpPr>
            <a:spLocks noGrp="1"/>
          </p:cNvSpPr>
          <p:nvPr>
            <p:ph type="title"/>
          </p:nvPr>
        </p:nvSpPr>
        <p:spPr>
          <a:xfrm>
            <a:off x="838200" y="365125"/>
            <a:ext cx="5257800" cy="1503432"/>
          </a:xfrm>
        </p:spPr>
        <p:txBody>
          <a:bodyPr>
            <a:normAutofit/>
          </a:bodyPr>
          <a:lstStyle/>
          <a:p>
            <a:r>
              <a:rPr lang="en-GB" sz="4000" b="0" i="0" u="none" strike="noStrike" dirty="0">
                <a:effectLst/>
                <a:latin typeface="+mn-lt"/>
              </a:rPr>
              <a:t>A typical nursery </a:t>
            </a:r>
            <a:br>
              <a:rPr lang="en-GB" sz="4000" b="0" i="0" u="none" strike="noStrike" dirty="0">
                <a:effectLst/>
                <a:latin typeface="+mn-lt"/>
              </a:rPr>
            </a:br>
            <a:r>
              <a:rPr lang="en-GB" sz="4000" b="0" i="0" u="none" strike="noStrike" dirty="0">
                <a:effectLst/>
                <a:latin typeface="+mn-lt"/>
              </a:rPr>
              <a:t>session</a:t>
            </a:r>
            <a:endParaRPr lang="en-US" sz="4000" dirty="0">
              <a:latin typeface="+mn-lt"/>
            </a:endParaRPr>
          </a:p>
        </p:txBody>
      </p:sp>
      <p:sp>
        <p:nvSpPr>
          <p:cNvPr id="3" name="Content Placeholder 2">
            <a:extLst>
              <a:ext uri="{FF2B5EF4-FFF2-40B4-BE49-F238E27FC236}">
                <a16:creationId xmlns:a16="http://schemas.microsoft.com/office/drawing/2014/main" id="{A874842C-A599-E9EF-B036-1FE75A71AB52}"/>
              </a:ext>
            </a:extLst>
          </p:cNvPr>
          <p:cNvSpPr>
            <a:spLocks noGrp="1"/>
          </p:cNvSpPr>
          <p:nvPr>
            <p:ph idx="1"/>
          </p:nvPr>
        </p:nvSpPr>
        <p:spPr>
          <a:xfrm>
            <a:off x="658707" y="1868557"/>
            <a:ext cx="4217932" cy="4624318"/>
          </a:xfrm>
        </p:spPr>
        <p:txBody>
          <a:bodyPr>
            <a:normAutofit/>
          </a:bodyPr>
          <a:lstStyle/>
          <a:p>
            <a:pPr defTabSz="868680" fontAlgn="t">
              <a:spcBef>
                <a:spcPts val="950"/>
              </a:spcBef>
            </a:pPr>
            <a:r>
              <a:rPr lang="en-GB" sz="2600" dirty="0"/>
              <a:t>Indoor play and settling </a:t>
            </a:r>
          </a:p>
          <a:p>
            <a:pPr marL="217170" indent="-217170" defTabSz="868680" fontAlgn="t">
              <a:spcBef>
                <a:spcPts val="950"/>
              </a:spcBef>
            </a:pPr>
            <a:r>
              <a:rPr lang="en-GB" sz="2600" kern="1200" dirty="0">
                <a:solidFill>
                  <a:schemeClr val="tx1"/>
                </a:solidFill>
                <a:ea typeface="+mn-ea"/>
                <a:cs typeface="+mn-cs"/>
              </a:rPr>
              <a:t>Welcome and registration </a:t>
            </a:r>
          </a:p>
          <a:p>
            <a:pPr marL="217170" indent="-217170" defTabSz="868680" fontAlgn="t">
              <a:spcBef>
                <a:spcPts val="950"/>
              </a:spcBef>
            </a:pPr>
            <a:r>
              <a:rPr lang="en-GB" sz="2600" kern="1200" dirty="0">
                <a:solidFill>
                  <a:schemeClr val="tx1"/>
                </a:solidFill>
                <a:ea typeface="+mn-ea"/>
                <a:cs typeface="+mn-cs"/>
              </a:rPr>
              <a:t>Listening and attention </a:t>
            </a:r>
          </a:p>
          <a:p>
            <a:pPr marL="217170" indent="-217170" defTabSz="868680" fontAlgn="t">
              <a:spcBef>
                <a:spcPts val="950"/>
              </a:spcBef>
            </a:pPr>
            <a:r>
              <a:rPr lang="en-GB" sz="2600" kern="1200" dirty="0">
                <a:solidFill>
                  <a:schemeClr val="tx1"/>
                </a:solidFill>
                <a:ea typeface="+mn-ea"/>
                <a:cs typeface="+mn-cs"/>
              </a:rPr>
              <a:t>Rhyme time</a:t>
            </a:r>
          </a:p>
          <a:p>
            <a:pPr marL="217170" indent="-217170" defTabSz="868680" fontAlgn="t">
              <a:spcBef>
                <a:spcPts val="950"/>
              </a:spcBef>
            </a:pPr>
            <a:r>
              <a:rPr lang="en-GB" sz="2600" kern="1200" dirty="0">
                <a:solidFill>
                  <a:schemeClr val="tx1"/>
                </a:solidFill>
                <a:ea typeface="+mn-ea"/>
                <a:cs typeface="+mn-cs"/>
              </a:rPr>
              <a:t>English/Story time </a:t>
            </a:r>
          </a:p>
          <a:p>
            <a:pPr marL="217170" indent="-217170" defTabSz="868680" fontAlgn="t">
              <a:spcBef>
                <a:spcPts val="950"/>
              </a:spcBef>
            </a:pPr>
            <a:r>
              <a:rPr lang="en-GB" sz="2600" kern="1200" dirty="0">
                <a:solidFill>
                  <a:schemeClr val="tx1"/>
                </a:solidFill>
                <a:ea typeface="+mn-ea"/>
                <a:cs typeface="+mn-cs"/>
              </a:rPr>
              <a:t>Outdoor play </a:t>
            </a:r>
          </a:p>
          <a:p>
            <a:pPr marL="217170" indent="-217170" defTabSz="868680" fontAlgn="t">
              <a:spcBef>
                <a:spcPts val="950"/>
              </a:spcBef>
            </a:pPr>
            <a:r>
              <a:rPr lang="en-GB" sz="2600" dirty="0"/>
              <a:t>Small group</a:t>
            </a:r>
            <a:r>
              <a:rPr lang="en-GB" sz="2600" kern="1200" dirty="0">
                <a:solidFill>
                  <a:schemeClr val="tx1"/>
                </a:solidFill>
                <a:ea typeface="+mn-ea"/>
                <a:cs typeface="+mn-cs"/>
              </a:rPr>
              <a:t> snack </a:t>
            </a:r>
          </a:p>
          <a:p>
            <a:pPr marL="217170" indent="-217170" defTabSz="868680" fontAlgn="t">
              <a:spcBef>
                <a:spcPts val="950"/>
              </a:spcBef>
            </a:pPr>
            <a:r>
              <a:rPr lang="en-GB" sz="2600" kern="1200" dirty="0">
                <a:solidFill>
                  <a:schemeClr val="tx1"/>
                </a:solidFill>
                <a:ea typeface="+mn-ea"/>
                <a:cs typeface="+mn-cs"/>
              </a:rPr>
              <a:t>Maths/Circle time </a:t>
            </a:r>
          </a:p>
          <a:p>
            <a:pPr marL="217170" indent="-217170" defTabSz="868680" fontAlgn="t">
              <a:spcBef>
                <a:spcPts val="950"/>
              </a:spcBef>
            </a:pPr>
            <a:r>
              <a:rPr lang="en-GB" sz="2600" dirty="0"/>
              <a:t>Goodbye and h</a:t>
            </a:r>
            <a:r>
              <a:rPr lang="en-GB" sz="2600" kern="1200" dirty="0">
                <a:solidFill>
                  <a:schemeClr val="tx1"/>
                </a:solidFill>
                <a:ea typeface="+mn-ea"/>
                <a:cs typeface="+mn-cs"/>
              </a:rPr>
              <a:t>ome time </a:t>
            </a:r>
          </a:p>
          <a:p>
            <a:endParaRPr lang="en-US" sz="2200" dirty="0"/>
          </a:p>
        </p:txBody>
      </p:sp>
      <p:pic>
        <p:nvPicPr>
          <p:cNvPr id="3081" name="Picture 9" descr="page19image1964356640">
            <a:extLst>
              <a:ext uri="{FF2B5EF4-FFF2-40B4-BE49-F238E27FC236}">
                <a16:creationId xmlns:a16="http://schemas.microsoft.com/office/drawing/2014/main" id="{B0ECB648-074F-F35E-63E1-0352CC2F9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2832" y="3136852"/>
            <a:ext cx="97314" cy="97314"/>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page19image1964362784">
            <a:extLst>
              <a:ext uri="{FF2B5EF4-FFF2-40B4-BE49-F238E27FC236}">
                <a16:creationId xmlns:a16="http://schemas.microsoft.com/office/drawing/2014/main" id="{2141582C-264A-E2BB-2AE9-B23E18C7B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2832" y="3136852"/>
            <a:ext cx="133807" cy="85150"/>
          </a:xfrm>
          <a:prstGeom prst="rect">
            <a:avLst/>
          </a:prstGeom>
          <a:noFill/>
          <a:extLst>
            <a:ext uri="{909E8E84-426E-40DD-AFC4-6F175D3DCCD1}">
              <a14:hiddenFill xmlns:a14="http://schemas.microsoft.com/office/drawing/2010/main">
                <a:solidFill>
                  <a:srgbClr val="FFFFFF"/>
                </a:solidFill>
              </a14:hiddenFill>
            </a:ext>
          </a:extLst>
        </p:spPr>
      </p:pic>
      <p:pic>
        <p:nvPicPr>
          <p:cNvPr id="3107" name="Picture 35" descr="page19image1964360096">
            <a:extLst>
              <a:ext uri="{FF2B5EF4-FFF2-40B4-BE49-F238E27FC236}">
                <a16:creationId xmlns:a16="http://schemas.microsoft.com/office/drawing/2014/main" id="{9BDEE8E2-8213-5572-E4BA-3A0B5A8DDB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7205" y="3347908"/>
            <a:ext cx="2262557" cy="2797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Thrive Approach on X: &quot;Play is a big element of the Thrive Approach due to  the many benefits it brings to children and young people. @EdPsychEd have  created a great infographic on">
            <a:extLst>
              <a:ext uri="{FF2B5EF4-FFF2-40B4-BE49-F238E27FC236}">
                <a16:creationId xmlns:a16="http://schemas.microsoft.com/office/drawing/2014/main" id="{702C08AB-6612-AA4A-0058-29CE84B05F9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98" r="-1" b="-1"/>
          <a:stretch/>
        </p:blipFill>
        <p:spPr bwMode="auto">
          <a:xfrm>
            <a:off x="5273041" y="-27890"/>
            <a:ext cx="6918960" cy="689805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502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ED80B3-0063-1AFE-F093-B2357D4D87EA}"/>
              </a:ext>
            </a:extLst>
          </p:cNvPr>
          <p:cNvSpPr>
            <a:spLocks noGrp="1"/>
          </p:cNvSpPr>
          <p:nvPr>
            <p:ph type="title"/>
          </p:nvPr>
        </p:nvSpPr>
        <p:spPr>
          <a:xfrm>
            <a:off x="630936" y="640080"/>
            <a:ext cx="4818888" cy="1481328"/>
          </a:xfrm>
        </p:spPr>
        <p:txBody>
          <a:bodyPr anchor="b">
            <a:noAutofit/>
          </a:bodyPr>
          <a:lstStyle/>
          <a:p>
            <a:r>
              <a:rPr lang="en-US" sz="4000" dirty="0">
                <a:latin typeface="+mn-lt"/>
              </a:rPr>
              <a:t>How can you help your child at home</a:t>
            </a:r>
          </a:p>
        </p:txBody>
      </p:sp>
      <p:sp>
        <p:nvSpPr>
          <p:cNvPr id="2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161A3B-F406-E0DF-DC5D-A04051D7705A}"/>
              </a:ext>
            </a:extLst>
          </p:cNvPr>
          <p:cNvSpPr>
            <a:spLocks noGrp="1"/>
          </p:cNvSpPr>
          <p:nvPr>
            <p:ph idx="1"/>
          </p:nvPr>
        </p:nvSpPr>
        <p:spPr>
          <a:xfrm>
            <a:off x="630936" y="2660904"/>
            <a:ext cx="4818888" cy="3547872"/>
          </a:xfrm>
        </p:spPr>
        <p:txBody>
          <a:bodyPr anchor="t">
            <a:normAutofit fontScale="92500" lnSpcReduction="10000"/>
          </a:bodyPr>
          <a:lstStyle/>
          <a:p>
            <a:r>
              <a:rPr lang="en-US" dirty="0"/>
              <a:t>Read to them</a:t>
            </a:r>
          </a:p>
          <a:p>
            <a:r>
              <a:rPr lang="en-US" dirty="0"/>
              <a:t>Sing with them </a:t>
            </a:r>
          </a:p>
          <a:p>
            <a:r>
              <a:rPr lang="en-US" dirty="0"/>
              <a:t>Play with them</a:t>
            </a:r>
          </a:p>
          <a:p>
            <a:r>
              <a:rPr lang="en-US" dirty="0"/>
              <a:t>Talk to them</a:t>
            </a:r>
          </a:p>
          <a:p>
            <a:r>
              <a:rPr lang="en-US" dirty="0"/>
              <a:t>Complete fine motor activities</a:t>
            </a:r>
          </a:p>
          <a:p>
            <a:r>
              <a:rPr lang="en-US" dirty="0"/>
              <a:t>Build independent skills</a:t>
            </a:r>
          </a:p>
          <a:p>
            <a:r>
              <a:rPr lang="en-US" dirty="0"/>
              <a:t>Make learning fun and part of your everyday routine</a:t>
            </a:r>
          </a:p>
        </p:txBody>
      </p:sp>
      <p:pic>
        <p:nvPicPr>
          <p:cNvPr id="5" name="Picture 36" descr="page19image1964357280">
            <a:extLst>
              <a:ext uri="{FF2B5EF4-FFF2-40B4-BE49-F238E27FC236}">
                <a16:creationId xmlns:a16="http://schemas.microsoft.com/office/drawing/2014/main" id="{AED0241D-C97E-E018-6ADD-E5C69304C01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09709" y="870797"/>
            <a:ext cx="3624957" cy="25012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63DD1E1-C81B-4F43-B460-ED24D495FEAA}"/>
              </a:ext>
            </a:extLst>
          </p:cNvPr>
          <p:cNvPicPr>
            <a:picLocks noChangeAspect="1"/>
          </p:cNvPicPr>
          <p:nvPr/>
        </p:nvPicPr>
        <p:blipFill>
          <a:blip r:embed="rId4"/>
          <a:stretch>
            <a:fillRect/>
          </a:stretch>
        </p:blipFill>
        <p:spPr>
          <a:xfrm>
            <a:off x="4982175" y="1500518"/>
            <a:ext cx="3311454" cy="2521939"/>
          </a:xfrm>
          <a:prstGeom prst="rect">
            <a:avLst/>
          </a:prstGeom>
        </p:spPr>
      </p:pic>
      <p:pic>
        <p:nvPicPr>
          <p:cNvPr id="4" name="Picture 3">
            <a:extLst>
              <a:ext uri="{FF2B5EF4-FFF2-40B4-BE49-F238E27FC236}">
                <a16:creationId xmlns:a16="http://schemas.microsoft.com/office/drawing/2014/main" id="{9F8FF417-28D0-4358-BBA6-810993CE4CFC}"/>
              </a:ext>
            </a:extLst>
          </p:cNvPr>
          <p:cNvPicPr>
            <a:picLocks noChangeAspect="1"/>
          </p:cNvPicPr>
          <p:nvPr/>
        </p:nvPicPr>
        <p:blipFill rotWithShape="1">
          <a:blip r:embed="rId5"/>
          <a:srcRect t="29626" r="19014"/>
          <a:stretch/>
        </p:blipFill>
        <p:spPr>
          <a:xfrm>
            <a:off x="6396649" y="4134263"/>
            <a:ext cx="4009490" cy="2428068"/>
          </a:xfrm>
          <a:prstGeom prst="rect">
            <a:avLst/>
          </a:prstGeom>
        </p:spPr>
      </p:pic>
    </p:spTree>
    <p:extLst>
      <p:ext uri="{BB962C8B-B14F-4D97-AF65-F5344CB8AC3E}">
        <p14:creationId xmlns:p14="http://schemas.microsoft.com/office/powerpoint/2010/main" val="3582724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38F4D4-C222-7CEF-44A2-8943D9D8FC76}"/>
              </a:ext>
            </a:extLst>
          </p:cNvPr>
          <p:cNvSpPr>
            <a:spLocks noGrp="1"/>
          </p:cNvSpPr>
          <p:nvPr>
            <p:ph type="title"/>
          </p:nvPr>
        </p:nvSpPr>
        <p:spPr>
          <a:xfrm>
            <a:off x="572493" y="238539"/>
            <a:ext cx="11018520" cy="1434415"/>
          </a:xfrm>
        </p:spPr>
        <p:txBody>
          <a:bodyPr anchor="b">
            <a:normAutofit/>
          </a:bodyPr>
          <a:lstStyle/>
          <a:p>
            <a:pPr algn="ctr"/>
            <a:r>
              <a:rPr lang="en-US" sz="5400" dirty="0">
                <a:latin typeface="+mn-lt"/>
              </a:rPr>
              <a:t>Reminders</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9DC2EA-B93E-2348-D097-56A675D33413}"/>
              </a:ext>
            </a:extLst>
          </p:cNvPr>
          <p:cNvSpPr>
            <a:spLocks noGrp="1"/>
          </p:cNvSpPr>
          <p:nvPr>
            <p:ph idx="1"/>
          </p:nvPr>
        </p:nvSpPr>
        <p:spPr>
          <a:xfrm>
            <a:off x="572493" y="2071316"/>
            <a:ext cx="6713552" cy="4119172"/>
          </a:xfrm>
        </p:spPr>
        <p:txBody>
          <a:bodyPr anchor="t">
            <a:noAutofit/>
          </a:bodyPr>
          <a:lstStyle/>
          <a:p>
            <a:r>
              <a:rPr lang="en-US" sz="2600" dirty="0"/>
              <a:t>Nursery session is from 12.25 – 3.25</a:t>
            </a:r>
          </a:p>
          <a:p>
            <a:r>
              <a:rPr lang="en-US" sz="2600" dirty="0"/>
              <a:t>Attendance and punctuality – siblings in KS2</a:t>
            </a:r>
          </a:p>
          <a:p>
            <a:r>
              <a:rPr lang="en-US" sz="2600" dirty="0"/>
              <a:t>Colder weather</a:t>
            </a:r>
          </a:p>
          <a:p>
            <a:r>
              <a:rPr lang="en-US" sz="2600" dirty="0"/>
              <a:t>Label clothing</a:t>
            </a:r>
          </a:p>
          <a:p>
            <a:r>
              <a:rPr lang="en-US" sz="2600" dirty="0"/>
              <a:t>School bag</a:t>
            </a:r>
          </a:p>
          <a:p>
            <a:r>
              <a:rPr lang="en-US" sz="2600" dirty="0"/>
              <a:t>Spare clothes (including wellies)</a:t>
            </a:r>
          </a:p>
        </p:txBody>
      </p:sp>
      <p:pic>
        <p:nvPicPr>
          <p:cNvPr id="4" name="Picture 86" descr="page19image1977909600">
            <a:extLst>
              <a:ext uri="{FF2B5EF4-FFF2-40B4-BE49-F238E27FC236}">
                <a16:creationId xmlns:a16="http://schemas.microsoft.com/office/drawing/2014/main" id="{F297F477-49CA-6A4C-40ED-DAF12CB2A9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942" r="1914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85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38F4D4-C222-7CEF-44A2-8943D9D8FC76}"/>
              </a:ext>
            </a:extLst>
          </p:cNvPr>
          <p:cNvSpPr>
            <a:spLocks noGrp="1"/>
          </p:cNvSpPr>
          <p:nvPr>
            <p:ph type="title"/>
          </p:nvPr>
        </p:nvSpPr>
        <p:spPr>
          <a:xfrm>
            <a:off x="572493" y="238539"/>
            <a:ext cx="11018520" cy="1434415"/>
          </a:xfrm>
        </p:spPr>
        <p:txBody>
          <a:bodyPr anchor="b">
            <a:normAutofit/>
          </a:bodyPr>
          <a:lstStyle/>
          <a:p>
            <a:pPr algn="ctr"/>
            <a:r>
              <a:rPr lang="en-US" sz="5400" dirty="0">
                <a:latin typeface="+mn-lt"/>
              </a:rPr>
              <a:t>Any questions? </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079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1009</TotalTime>
  <Words>689</Words>
  <Application>Microsoft Office PowerPoint</Application>
  <PresentationFormat>Widescreen</PresentationFormat>
  <Paragraphs>139</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Chalkboard</vt:lpstr>
      <vt:lpstr>Office Theme</vt:lpstr>
      <vt:lpstr>Nursery Parents Meeting</vt:lpstr>
      <vt:lpstr>Meet the team</vt:lpstr>
      <vt:lpstr>The Early Years Foundation Stage (EYFS) is a curriculum based on seven areas of learning and development.  </vt:lpstr>
      <vt:lpstr>Prime Areas of Learning</vt:lpstr>
      <vt:lpstr>Specific Areas of Learning</vt:lpstr>
      <vt:lpstr>Curriculum Map</vt:lpstr>
      <vt:lpstr>A typical nursery  session</vt:lpstr>
      <vt:lpstr>How can you help your child at home</vt:lpstr>
      <vt:lpstr>Reminders</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Parents Meeting</dc:title>
  <dc:creator>sdoolan65.301</dc:creator>
  <cp:lastModifiedBy>scorns65.301</cp:lastModifiedBy>
  <cp:revision>106</cp:revision>
  <cp:lastPrinted>2023-10-11T08:43:46Z</cp:lastPrinted>
  <dcterms:created xsi:type="dcterms:W3CDTF">2023-09-22T09:50:17Z</dcterms:created>
  <dcterms:modified xsi:type="dcterms:W3CDTF">2025-10-03T07:30:29Z</dcterms:modified>
</cp:coreProperties>
</file>