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68" r:id="rId2"/>
    <p:sldId id="336" r:id="rId3"/>
    <p:sldId id="287" r:id="rId4"/>
    <p:sldId id="292" r:id="rId5"/>
    <p:sldId id="333" r:id="rId6"/>
    <p:sldId id="303" r:id="rId7"/>
    <p:sldId id="305" r:id="rId8"/>
    <p:sldId id="313" r:id="rId9"/>
    <p:sldId id="296" r:id="rId10"/>
    <p:sldId id="310" r:id="rId11"/>
    <p:sldId id="297" r:id="rId12"/>
    <p:sldId id="307" r:id="rId13"/>
    <p:sldId id="298" r:id="rId14"/>
    <p:sldId id="309" r:id="rId15"/>
    <p:sldId id="300" r:id="rId16"/>
    <p:sldId id="311" r:id="rId17"/>
    <p:sldId id="335" r:id="rId18"/>
  </p:sldIdLst>
  <p:sldSz cx="12192000" cy="6858000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3E57"/>
    <a:srgbClr val="184259"/>
    <a:srgbClr val="9C4E4E"/>
    <a:srgbClr val="700000"/>
    <a:srgbClr val="5E2001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52" autoAdjust="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2BF7510-B9ED-40E0-8274-4F64AD62B8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5E24B0-B97F-4932-93CD-4307D6181DC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AA17F-CB06-445B-ACD3-321E84E51A80}" type="datetimeFigureOut">
              <a:rPr lang="en-US" smtClean="0"/>
              <a:t>9/30/2026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C3A0DF-A8A7-4EF4-96E5-757FFFC2A93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BEC987-E8F6-4FD2-BFB2-04815BD1D2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78EF9-7F2B-4B20-A25C-9E80C16977B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11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141C0-BF72-4A20-AFA7-D05563D549B7}" type="datetimeFigureOut">
              <a:rPr lang="en-US" smtClean="0"/>
              <a:t>9/30/2026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5075"/>
            <a:ext cx="592455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F9CF-D1E5-49FD-94F7-B246BB67E2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285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869601"/>
            <a:ext cx="10840914" cy="3921600"/>
          </a:xfrm>
        </p:spPr>
        <p:txBody>
          <a:bodyPr anchor="t" anchorCtr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8F7C25-BFB6-430F-87B6-7D0D2C74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2343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62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1786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6500" y="2716272"/>
            <a:ext cx="8683625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6500" y="5137736"/>
            <a:ext cx="8683625" cy="73284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62937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2450" y="1874308"/>
            <a:ext cx="3814235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0"/>
            <a:ext cx="7543800" cy="6856214"/>
          </a:xfrm>
        </p:spPr>
        <p:txBody>
          <a:bodyPr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2450" y="3134308"/>
            <a:ext cx="3814235" cy="20166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0633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Description and Con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840914" cy="1260000"/>
          </a:xfrm>
        </p:spPr>
        <p:txBody>
          <a:bodyPr anchor="ctr" anchorCtr="0"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81824"/>
            <a:ext cx="10840914" cy="1032826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47DAE59-9D63-4159-8F3E-560C31F19A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16192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249143D-80A5-4E4C-BBFD-F253500CE226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85799" y="2914650"/>
            <a:ext cx="10840914" cy="50212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B06123F0-984B-4EF8-9945-3621C401B7A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465366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A669C074-A9BE-4B07-ACEE-3B34AAC8B9E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548424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84A40D78-D6DD-41A7-A132-9D48DF8649A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82308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4A9CFAA7-850F-4C92-A9BE-56452E5CA0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99250" y="3837470"/>
            <a:ext cx="1310050" cy="959003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3pPr algn="ctr">
              <a:defRPr sz="1200"/>
            </a:lvl3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C5A0CF1-9FE7-4149-97DC-5221639144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85517" y="1242483"/>
            <a:ext cx="504000" cy="0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363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7326" y="995967"/>
            <a:ext cx="6238874" cy="1260000"/>
          </a:xfrm>
        </p:spPr>
        <p:txBody>
          <a:bodyPr anchor="ctr" anchorCtr="0">
            <a:noAutofit/>
          </a:bodyPr>
          <a:lstStyle>
            <a:lvl1pPr algn="r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8014200" y="995968"/>
            <a:ext cx="3492000" cy="4866064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5849" y="2255967"/>
            <a:ext cx="6610351" cy="3476618"/>
          </a:xfrm>
        </p:spPr>
        <p:txBody>
          <a:bodyPr anchor="t"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6938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57974" y="995968"/>
            <a:ext cx="4848225" cy="1260000"/>
          </a:xfrm>
        </p:spPr>
        <p:txBody>
          <a:bodyPr anchor="ctr" anchorCtr="0">
            <a:normAutofit/>
          </a:bodyPr>
          <a:lstStyle>
            <a:lvl1pPr algn="l">
              <a:defRPr sz="3000" b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 bwMode="blackGray">
          <a:xfrm>
            <a:off x="727574" y="914400"/>
            <a:ext cx="5749425" cy="4818185"/>
          </a:xfrm>
          <a:prstGeom prst="roundRect">
            <a:avLst>
              <a:gd name="adj" fmla="val 2371"/>
            </a:avLst>
          </a:prstGeom>
          <a:solidFill>
            <a:schemeClr val="bg2">
              <a:lumMod val="75000"/>
              <a:lumOff val="25000"/>
            </a:schemeClr>
          </a:solidFill>
          <a:ln w="28575" cap="sq" cmpd="sng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57974" y="2255968"/>
            <a:ext cx="4848225" cy="347661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295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 bwMode="white">
          <a:xfrm>
            <a:off x="10571243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 bwMode="white">
          <a:xfrm>
            <a:off x="100262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noProof="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0801" y="609601"/>
            <a:ext cx="9550399" cy="2743199"/>
          </a:xfrm>
        </p:spPr>
        <p:txBody>
          <a:bodyPr anchor="ctr">
            <a:normAutofit/>
          </a:bodyPr>
          <a:lstStyle>
            <a:lvl1pPr algn="ctr">
              <a:defRPr sz="3000" b="0" i="1" cap="none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26408" y="3352800"/>
            <a:ext cx="9339184" cy="3810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AD7857E-8E0E-4AC1-ABDC-E42462C788DE}"/>
              </a:ext>
            </a:extLst>
          </p:cNvPr>
          <p:cNvSpPr/>
          <p:nvPr userDrawn="1"/>
        </p:nvSpPr>
        <p:spPr>
          <a:xfrm>
            <a:off x="1750844" y="3962401"/>
            <a:ext cx="8690313" cy="1908173"/>
          </a:xfrm>
          <a:prstGeom prst="roundRect">
            <a:avLst>
              <a:gd name="adj" fmla="val 6552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7375" y="4021138"/>
            <a:ext cx="8486775" cy="176053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534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>
            <a:extLst>
              <a:ext uri="{FF2B5EF4-FFF2-40B4-BE49-F238E27FC236}">
                <a16:creationId xmlns:a16="http://schemas.microsoft.com/office/drawing/2014/main" id="{A1E35E73-B2F7-41DF-AAD2-58E6BE271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599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69599"/>
            <a:ext cx="5202071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870201"/>
            <a:ext cx="5202071" cy="2916000"/>
          </a:xfrm>
          <a:prstGeom prst="roundRect">
            <a:avLst>
              <a:gd name="adj" fmla="val 2496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8270" y="1869599"/>
            <a:ext cx="5228444" cy="91622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8270" y="2870201"/>
            <a:ext cx="5202071" cy="2916000"/>
          </a:xfrm>
          <a:prstGeom prst="roundRect">
            <a:avLst>
              <a:gd name="adj" fmla="val 2798"/>
            </a:avLst>
          </a:prstGeom>
          <a:ln w="28575">
            <a:solidFill>
              <a:schemeClr val="accent3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031B0A9-3E16-4C5B-A6CE-045BCB91A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3976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96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44449DE-635B-4B23-9B8B-C95A5B8764DB}"/>
              </a:ext>
            </a:extLst>
          </p:cNvPr>
          <p:cNvSpPr/>
          <p:nvPr userDrawn="1"/>
        </p:nvSpPr>
        <p:spPr>
          <a:xfrm>
            <a:off x="663356" y="1790228"/>
            <a:ext cx="10863358" cy="4080348"/>
          </a:xfrm>
          <a:prstGeom prst="roundRect">
            <a:avLst>
              <a:gd name="adj" fmla="val 2634"/>
            </a:avLst>
          </a:prstGeom>
          <a:solidFill>
            <a:schemeClr val="accent3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1869600"/>
            <a:ext cx="5040000" cy="3921601"/>
          </a:xfrm>
          <a:prstGeom prst="roundRect">
            <a:avLst>
              <a:gd name="adj" fmla="val 1970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8644" y="1869601"/>
            <a:ext cx="5040000" cy="3921600"/>
          </a:xfrm>
          <a:prstGeom prst="roundRect">
            <a:avLst>
              <a:gd name="adj" fmla="val 2211"/>
            </a:avLst>
          </a:prstGeom>
          <a:ln w="28575">
            <a:noFill/>
          </a:ln>
          <a:effectLst/>
        </p:spPr>
        <p:txBody>
          <a:bodyPr anchor="t" anchorCtr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539E0A-8009-4A6E-A7A1-5AEFA5220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7150" y="996911"/>
            <a:ext cx="3666" cy="491143"/>
          </a:xfrm>
          <a:prstGeom prst="line">
            <a:avLst/>
          </a:prstGeom>
          <a:ln w="127000" cap="sq">
            <a:solidFill>
              <a:schemeClr val="accent3"/>
            </a:solidFill>
            <a:miter lim="800000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52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1" y="609601"/>
            <a:ext cx="10840913" cy="3124199"/>
          </a:xfrm>
        </p:spPr>
        <p:txBody>
          <a:bodyPr anchor="ctr">
            <a:normAutofit/>
          </a:bodyPr>
          <a:lstStyle>
            <a:lvl1pPr algn="l">
              <a:defRPr sz="3000" b="0" cap="none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733800"/>
            <a:ext cx="10840914" cy="20574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326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840914" cy="1260000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0649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5370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685801" y="609600"/>
            <a:ext cx="10840914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white">
          <a:xfrm>
            <a:off x="685801" y="2142067"/>
            <a:ext cx="10840914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84B7D2A-0DF8-424B-9572-B79AEBB2D9DC}" type="datetimeFigureOut">
              <a:rPr lang="en-US" noProof="0" smtClean="0"/>
              <a:t>9/30/2026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59" y="5870575"/>
            <a:ext cx="126065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99DD2A-B520-4620-9B43-64B657BA2D4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09069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8" r:id="rId3"/>
    <p:sldLayoutId id="2147483679" r:id="rId4"/>
    <p:sldLayoutId id="2147483669" r:id="rId5"/>
    <p:sldLayoutId id="2147483680" r:id="rId6"/>
    <p:sldLayoutId id="2147483672" r:id="rId7"/>
    <p:sldLayoutId id="2147483665" r:id="rId8"/>
    <p:sldLayoutId id="2147483664" r:id="rId9"/>
    <p:sldLayoutId id="2147483671" r:id="rId10"/>
    <p:sldLayoutId id="2147483666" r:id="rId11"/>
    <p:sldLayoutId id="2147483667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33E57"/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29324A51-6668-FAA9-9A27-3AE161E4054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8000"/>
          </a:blip>
          <a:stretch>
            <a:fillRect/>
          </a:stretch>
        </p:blipFill>
        <p:spPr>
          <a:xfrm>
            <a:off x="1757968" y="-1475944"/>
            <a:ext cx="9134324" cy="91343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35B398-1E7F-44AD-8356-8345134C9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0134" y="2961564"/>
            <a:ext cx="9669992" cy="1370954"/>
          </a:xfrm>
        </p:spPr>
        <p:txBody>
          <a:bodyPr>
            <a:noAutofit/>
          </a:bodyPr>
          <a:lstStyle/>
          <a:p>
            <a:r>
              <a:rPr lang="en-US" sz="6600" dirty="0"/>
              <a:t>Year Five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2A3D91-AB3F-4EDF-B87E-FDDF6C5DC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2584" y="4564530"/>
            <a:ext cx="8683625" cy="732840"/>
          </a:xfrm>
        </p:spPr>
        <p:txBody>
          <a:bodyPr/>
          <a:lstStyle/>
          <a:p>
            <a:r>
              <a:rPr lang="en-US" sz="2800" dirty="0"/>
              <a:t>2/10/26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749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05068"/>
            <a:ext cx="110873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Y5 Team</a:t>
            </a:r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r>
              <a:rPr lang="en-GB" sz="3600" b="1" dirty="0"/>
              <a:t>Teachers*: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Mr Moran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Miss Shepherd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r>
              <a:rPr lang="en-GB" sz="3600" b="1" dirty="0"/>
              <a:t>Support Staff: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Mrs Ryan (Mon-Wed)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Mrs Herd (Wed-Fri)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3600" b="1" i="1" dirty="0">
                <a:latin typeface="Corbel" panose="020B0503020204020204" pitchFamily="34" charset="0"/>
              </a:rPr>
              <a:t>*parents’ consultations - 19/10/26</a:t>
            </a:r>
            <a:r>
              <a:rPr lang="en-GB" sz="3600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0820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1035693" y="583294"/>
            <a:ext cx="1035802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  <a:p>
            <a:pPr algn="l"/>
            <a:endParaRPr lang="en-GB" sz="4000" b="1" i="0" dirty="0">
              <a:effectLst/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The national curriculum is a set of subjects and standards used by primary and secondary schools so children learn the same things. </a:t>
            </a:r>
          </a:p>
          <a:p>
            <a:pPr algn="l"/>
            <a:endParaRPr lang="en-GB" sz="4000" dirty="0">
              <a:latin typeface="Corbel" panose="020B0503020204020204" pitchFamily="34" charset="0"/>
            </a:endParaRPr>
          </a:p>
          <a:p>
            <a:pPr algn="l"/>
            <a:r>
              <a:rPr lang="en-GB" sz="4000" b="0" i="0" dirty="0">
                <a:effectLst/>
                <a:latin typeface="Corbel" panose="020B0503020204020204" pitchFamily="34" charset="0"/>
              </a:rPr>
              <a:t>It covers what subjects are taught and the standards children should reach in each subject.</a:t>
            </a:r>
          </a:p>
        </p:txBody>
      </p:sp>
    </p:spTree>
    <p:extLst>
      <p:ext uri="{BB962C8B-B14F-4D97-AF65-F5344CB8AC3E}">
        <p14:creationId xmlns:p14="http://schemas.microsoft.com/office/powerpoint/2010/main" val="217447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42506" y="-1240895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8315" y="398629"/>
            <a:ext cx="10358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The National Curriculum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DBDF6E-512A-678B-866F-06767A408EDF}"/>
              </a:ext>
            </a:extLst>
          </p:cNvPr>
          <p:cNvSpPr txBox="1"/>
          <p:nvPr/>
        </p:nvSpPr>
        <p:spPr>
          <a:xfrm>
            <a:off x="638315" y="1229626"/>
            <a:ext cx="11714327" cy="698652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GDS Transport"/>
              </a:rPr>
              <a:t> </a:t>
            </a:r>
            <a:r>
              <a:rPr lang="en-GB" sz="2400" b="0" i="0" dirty="0">
                <a:effectLst/>
              </a:rPr>
              <a:t>English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maths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science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design and technology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history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g</a:t>
            </a:r>
            <a:r>
              <a:rPr lang="en-GB" sz="2400" b="0" i="0" dirty="0">
                <a:effectLst/>
              </a:rPr>
              <a:t>eography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art and design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music (fifes)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physical education (PE), including swimming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computing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ancient and modern foreign languages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dirty="0"/>
              <a:t> relationship and health education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 modern foreign languages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religious education</a:t>
            </a:r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endParaRPr lang="en-GB" sz="2400" dirty="0"/>
          </a:p>
          <a:p>
            <a:pPr algn="l"/>
            <a:endParaRPr lang="en-GB" sz="2400" b="0" i="0" dirty="0">
              <a:effectLst/>
            </a:endParaRPr>
          </a:p>
          <a:p>
            <a:pPr algn="l"/>
            <a:r>
              <a:rPr lang="en-GB" sz="2400" b="1" dirty="0"/>
              <a:t>Plus: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PSHE &amp; citizenship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</a:rPr>
              <a:t> sex education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4916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/>
              <a:t>Curriculum Map: </a:t>
            </a:r>
          </a:p>
          <a:p>
            <a:pPr algn="l"/>
            <a:endParaRPr lang="en-GB" sz="3600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Home | Godwin Primary School</a:t>
            </a:r>
            <a:endParaRPr lang="en-GB" sz="3600" dirty="0"/>
          </a:p>
          <a:p>
            <a:pPr algn="l"/>
            <a:endParaRPr lang="en-GB" sz="3600" dirty="0"/>
          </a:p>
          <a:p>
            <a:pPr algn="l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04414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2042E75A-C654-2B20-7073-2684A665D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9176">
            <a:off x="631294" y="294393"/>
            <a:ext cx="2552599" cy="391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The House with Chicken Legs">
            <a:extLst>
              <a:ext uri="{FF2B5EF4-FFF2-40B4-BE49-F238E27FC236}">
                <a16:creationId xmlns:a16="http://schemas.microsoft.com/office/drawing/2014/main" id="{8361CA88-0B06-5B01-2D07-9753424F2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84" y="248465"/>
            <a:ext cx="2565959" cy="391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Wonder by R. J. Palacio">
            <a:extLst>
              <a:ext uri="{FF2B5EF4-FFF2-40B4-BE49-F238E27FC236}">
                <a16:creationId xmlns:a16="http://schemas.microsoft.com/office/drawing/2014/main" id="{63AA5AB6-BA02-4721-32F9-95F4AD1D9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4933">
            <a:off x="3308897" y="2239416"/>
            <a:ext cx="2648101" cy="391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See the source image">
            <a:extLst>
              <a:ext uri="{FF2B5EF4-FFF2-40B4-BE49-F238E27FC236}">
                <a16:creationId xmlns:a16="http://schemas.microsoft.com/office/drawing/2014/main" id="{687FA2E2-DCD9-04ED-9B92-28F071A70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4617">
            <a:off x="8982332" y="1887906"/>
            <a:ext cx="2775953" cy="419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323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632097" y="910699"/>
            <a:ext cx="1026019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dirty="0">
                <a:latin typeface="Corbel" panose="020B0503020204020204" pitchFamily="34" charset="0"/>
              </a:rPr>
              <a:t>Whole Class Texts</a:t>
            </a:r>
            <a:endParaRPr lang="en-GB" sz="4800" b="1" i="0" dirty="0">
              <a:effectLst/>
              <a:latin typeface="Corbel" panose="020B0503020204020204" pitchFamily="34" charset="0"/>
            </a:endParaRP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Read to daily – whole class texts as well as dedicated reading lessons.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Chosen with diversity and breadth of reading experience in mind.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Texts also act as broad themes for other English work e.g. grammar and writing.</a:t>
            </a:r>
          </a:p>
          <a:p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468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60070" y="627116"/>
            <a:ext cx="115122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Skills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Decode</a:t>
            </a:r>
            <a:r>
              <a:rPr lang="en-GB" sz="4000" dirty="0">
                <a:latin typeface="GDS Transport"/>
              </a:rPr>
              <a:t> words they are having difficulty with.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Work out </a:t>
            </a:r>
            <a:r>
              <a:rPr lang="en-GB" sz="4000" dirty="0">
                <a:latin typeface="GDS Transport"/>
              </a:rPr>
              <a:t>the meaning of unfamiliar words.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Check</a:t>
            </a:r>
            <a:r>
              <a:rPr lang="en-GB" sz="4000" dirty="0">
                <a:latin typeface="GDS Transport"/>
              </a:rPr>
              <a:t> they have understood what they have read.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Predict </a:t>
            </a:r>
            <a:r>
              <a:rPr lang="en-GB" sz="4000" dirty="0">
                <a:latin typeface="GDS Transport"/>
              </a:rPr>
              <a:t>what will happen.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Summarise</a:t>
            </a:r>
            <a:r>
              <a:rPr lang="en-GB" sz="4000" dirty="0">
                <a:latin typeface="GDS Transport"/>
              </a:rPr>
              <a:t> what their reading was about.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000" dirty="0">
                <a:latin typeface="GDS Transport"/>
              </a:rPr>
              <a:t> </a:t>
            </a:r>
            <a:r>
              <a:rPr lang="en-GB" sz="4000" b="1" dirty="0">
                <a:latin typeface="GDS Transport"/>
              </a:rPr>
              <a:t>Discuss</a:t>
            </a:r>
            <a:r>
              <a:rPr lang="en-GB" sz="4000" dirty="0">
                <a:latin typeface="GDS Transport"/>
              </a:rPr>
              <a:t> particular words chosen by the author. </a:t>
            </a:r>
            <a:endParaRPr lang="en-GB" sz="40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832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444331" y="551289"/>
            <a:ext cx="635179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200" b="1" i="0" dirty="0">
              <a:effectLst/>
              <a:latin typeface="GDS Transpor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 AT LEAST five times a week to an adult.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Reading Records due each Friday – signatures needed.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Personal reading books chosen and changed in school.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200" b="1" i="0" dirty="0">
                <a:effectLst/>
                <a:latin typeface="GDS Transport"/>
              </a:rPr>
              <a:t>Sticker on Reading Rocket</a:t>
            </a:r>
            <a:r>
              <a:rPr lang="en-GB" sz="4000" b="1" i="0" dirty="0">
                <a:effectLst/>
                <a:latin typeface="GDS Transport"/>
              </a:rPr>
              <a:t>.</a:t>
            </a:r>
          </a:p>
          <a:p>
            <a:pPr algn="l"/>
            <a:endParaRPr lang="en-GB" sz="1000" b="1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>
              <a:latin typeface="Corbel" panose="020B0503020204020204" pitchFamily="34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6733007-0208-4C90-A5D9-D5A511320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3153229"/>
            <a:ext cx="4723002" cy="3542252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0302D2-FDF5-40B8-B22F-FE20123402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21" y="94376"/>
            <a:ext cx="4726323" cy="346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05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05216" y="750444"/>
            <a:ext cx="1145768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The Library – it’s free!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Centre for Literacy in Primary Education (CLPE) </a:t>
            </a:r>
            <a:r>
              <a:rPr lang="en-GB" sz="3400" dirty="0" err="1">
                <a:latin typeface="GDS Transport"/>
              </a:rPr>
              <a:t>Corebooks</a:t>
            </a:r>
            <a:endParaRPr lang="en-GB" sz="3400" dirty="0"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1" i="0" dirty="0">
                <a:effectLst/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Waterstone’s Children’s Book Prize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The internet (child-friendly sites)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</a:t>
            </a:r>
            <a:r>
              <a:rPr lang="en-GB" sz="3400" i="0" dirty="0">
                <a:effectLst/>
                <a:latin typeface="GDS Transport"/>
              </a:rPr>
              <a:t>First News</a:t>
            </a:r>
            <a:r>
              <a:rPr lang="en-GB" sz="3400" dirty="0">
                <a:latin typeface="GDS Transport"/>
              </a:rPr>
              <a:t> and The Week Junior</a:t>
            </a:r>
            <a:endParaRPr lang="en-GB" sz="3400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41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4576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Reading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3600" b="1" dirty="0">
                <a:latin typeface="GDS Transport"/>
              </a:rPr>
              <a:t>Enjoy Reading!</a:t>
            </a: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400" dirty="0">
                <a:latin typeface="GDS Transport"/>
              </a:rPr>
              <a:t>Read to self – daily for pleasure.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Read in different places/a special place.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 wide range of poetry, plays, fiction, non-fiction, graphic novels, websites, different genre, textbooks, newspapers.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Have opinions about books and authors.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b="0" i="0" dirty="0">
                <a:effectLst/>
                <a:latin typeface="GDS Transport"/>
              </a:rPr>
              <a:t> Read about topics in the news and discuss them.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400" dirty="0">
                <a:latin typeface="GDS Transport"/>
              </a:rPr>
              <a:t> Adults as</a:t>
            </a:r>
            <a:r>
              <a:rPr lang="en-GB" sz="3400" b="0" i="0" dirty="0">
                <a:effectLst/>
                <a:latin typeface="GDS Transport"/>
              </a:rPr>
              <a:t> a role model for reading.</a:t>
            </a:r>
            <a:endParaRPr lang="en-GB" sz="3400" b="1" i="0" dirty="0"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727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84462" y="392225"/>
            <a:ext cx="11281321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Writing At School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DS Transport"/>
                <a:ea typeface="+mn-ea"/>
                <a:cs typeface="+mn-cs"/>
              </a:rPr>
              <a:t>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Malamander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: </a:t>
            </a:r>
            <a:r>
              <a:rPr lang="en-GB" sz="3600" b="0" i="0" dirty="0">
                <a:effectLst/>
              </a:rPr>
              <a:t>narrative, persuasive leaflet, report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House With Chicken Legs: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persuasive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s</a:t>
            </a:r>
            <a:r>
              <a:rPr lang="en-GB" sz="3600" b="0" i="0" dirty="0" err="1">
                <a:effectLst/>
              </a:rPr>
              <a:t>peech</a:t>
            </a:r>
            <a:r>
              <a:rPr lang="en-GB" sz="3600" b="0" i="0" dirty="0">
                <a:effectLst/>
              </a:rPr>
              <a:t>, explanation, balanced argument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Wonder: </a:t>
            </a:r>
            <a:r>
              <a:rPr lang="en-GB" sz="3600" b="0" i="0" dirty="0">
                <a:effectLst/>
              </a:rPr>
              <a:t>biography, balanced argument, description, diary entry, book review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  <a:r>
              <a:rPr kumimoji="0" lang="en-GB" sz="3600" b="1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Boy at the Back of the Class: </a:t>
            </a:r>
            <a:r>
              <a:rPr lang="en-GB" sz="3600" b="0" i="0" dirty="0">
                <a:effectLst/>
              </a:rPr>
              <a:t>recount, poetry, persuasive letter</a:t>
            </a:r>
            <a:r>
              <a:rPr kumimoji="0" lang="en-GB" sz="3600" u="none" strike="noStrike" kern="120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856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326216" y="392225"/>
            <a:ext cx="1158827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Writing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r>
              <a:rPr lang="en-GB" sz="2800" dirty="0">
                <a:latin typeface="GDS Transport"/>
              </a:rPr>
              <a:t>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/>
              <a:t> </a:t>
            </a:r>
            <a:r>
              <a:rPr lang="en-GB" sz="4400" dirty="0"/>
              <a:t>Y3/4 Spellings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Y5/6 Spellings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Weekly homework sheets (linked to spelling)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4400" dirty="0"/>
              <a:t> Writing for fun – diaries, competitions, stories, playscripts, explanation texts, blogs, websites…</a:t>
            </a:r>
          </a:p>
        </p:txBody>
      </p:sp>
    </p:spTree>
    <p:extLst>
      <p:ext uri="{BB962C8B-B14F-4D97-AF65-F5344CB8AC3E}">
        <p14:creationId xmlns:p14="http://schemas.microsoft.com/office/powerpoint/2010/main" val="1619332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93889" y="505122"/>
            <a:ext cx="11598111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Maths in Y5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Number: </a:t>
            </a:r>
            <a:r>
              <a:rPr lang="en-GB" sz="3600" b="0" i="0" dirty="0">
                <a:effectLst/>
              </a:rPr>
              <a:t>Place Value, Addition &amp; Subtraction, Multiplication &amp; Division, Fractions, Decimals &amp; Percentages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Statistics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Measurement: </a:t>
            </a:r>
            <a:r>
              <a:rPr lang="en-GB" sz="3600" b="0" i="0" dirty="0">
                <a:effectLst/>
              </a:rPr>
              <a:t>Perimeter/Area, Converting Units, Volume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</a:rPr>
              <a:t>Geometry: </a:t>
            </a:r>
            <a:r>
              <a:rPr lang="en-GB" sz="3600" b="0" i="0" dirty="0">
                <a:effectLst/>
              </a:rPr>
              <a:t>Properties of Shapes, Position and Direction</a:t>
            </a:r>
            <a:endParaRPr lang="en-GB" sz="3600" dirty="0">
              <a:latin typeface="GDS Transport"/>
            </a:endParaRPr>
          </a:p>
        </p:txBody>
      </p:sp>
    </p:spTree>
    <p:extLst>
      <p:ext uri="{BB962C8B-B14F-4D97-AF65-F5344CB8AC3E}">
        <p14:creationId xmlns:p14="http://schemas.microsoft.com/office/powerpoint/2010/main" val="10635196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Maths at Home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latin typeface="GDS Transport"/>
              </a:rPr>
              <a:t> </a:t>
            </a:r>
            <a:r>
              <a:rPr lang="en-GB" sz="3600" dirty="0"/>
              <a:t>Times Tables Rock Stars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Checking multiplication and division facts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Telling the 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Making things – cooking, models etc.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Going shopping – money, change, special offers etc.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BBC Bitesize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Weekly Homework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546827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Homework In Y5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Spelling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Maths book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Goes out on Wednesday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Due in on the following Tuesday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600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Optional Homework Club on Monday lunchtime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Compulsory Homework Club on Tuesday lunchtime</a:t>
            </a:r>
          </a:p>
        </p:txBody>
      </p:sp>
    </p:spTree>
    <p:extLst>
      <p:ext uri="{BB962C8B-B14F-4D97-AF65-F5344CB8AC3E}">
        <p14:creationId xmlns:p14="http://schemas.microsoft.com/office/powerpoint/2010/main" val="4199437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BE59453F-AC5D-5D8B-5CA9-22B3C624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000"/>
          </a:blip>
          <a:stretch>
            <a:fillRect/>
          </a:stretch>
        </p:blipFill>
        <p:spPr>
          <a:xfrm>
            <a:off x="1757968" y="-1413933"/>
            <a:ext cx="9134324" cy="9134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BA4E9-5F58-8357-EEC2-3E1CFD8D7915}"/>
              </a:ext>
            </a:extLst>
          </p:cNvPr>
          <p:cNvSpPr txBox="1"/>
          <p:nvPr/>
        </p:nvSpPr>
        <p:spPr>
          <a:xfrm>
            <a:off x="552350" y="392225"/>
            <a:ext cx="110873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800" b="1" i="0" dirty="0">
                <a:effectLst/>
                <a:latin typeface="Corbel" panose="020B0503020204020204" pitchFamily="34" charset="0"/>
              </a:rPr>
              <a:t>Key Dates:</a:t>
            </a:r>
          </a:p>
          <a:p>
            <a:pPr algn="l"/>
            <a:endParaRPr lang="en-GB" sz="1000" b="1" dirty="0">
              <a:latin typeface="Corbel" panose="020B0503020204020204" pitchFamily="34" charset="0"/>
            </a:endParaRPr>
          </a:p>
          <a:p>
            <a:pPr algn="l"/>
            <a:endParaRPr lang="en-GB" sz="2800" b="0" i="0" dirty="0">
              <a:effectLst/>
              <a:latin typeface="GDS Transpor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Swimming – every Friday to Christmas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600" dirty="0"/>
              <a:t> 19</a:t>
            </a:r>
            <a:r>
              <a:rPr lang="en-GB" sz="3600" baseline="30000" dirty="0"/>
              <a:t>th</a:t>
            </a:r>
            <a:r>
              <a:rPr lang="en-GB" sz="3600" dirty="0"/>
              <a:t> October – Parents’ Consultations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600" dirty="0"/>
              <a:t> 12</a:t>
            </a:r>
            <a:r>
              <a:rPr lang="en-GB" sz="3600" baseline="30000" dirty="0"/>
              <a:t>th</a:t>
            </a:r>
            <a:r>
              <a:rPr lang="en-GB" sz="3600" dirty="0"/>
              <a:t> November – Individual Photos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24</a:t>
            </a:r>
            <a:r>
              <a:rPr lang="en-GB" sz="3600" baseline="30000" dirty="0"/>
              <a:t>th</a:t>
            </a:r>
            <a:r>
              <a:rPr lang="en-GB" sz="3600" dirty="0"/>
              <a:t> November – Cinema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dirty="0"/>
              <a:t> 16</a:t>
            </a:r>
            <a:r>
              <a:rPr lang="en-GB" sz="3600" baseline="30000" dirty="0"/>
              <a:t>th</a:t>
            </a:r>
            <a:r>
              <a:rPr lang="en-GB" sz="3600" dirty="0"/>
              <a:t> December – St Alban’s Church</a:t>
            </a:r>
          </a:p>
          <a:p>
            <a:pPr algn="l"/>
            <a:endParaRPr lang="en-GB" sz="3600" dirty="0"/>
          </a:p>
          <a:p>
            <a:pPr algn="l"/>
            <a:r>
              <a:rPr lang="en-GB" sz="3600" dirty="0"/>
              <a:t>TBC – Barking Mosque, Greenwich Observatory, Billingsgate Roman House and Baths</a:t>
            </a:r>
          </a:p>
        </p:txBody>
      </p:sp>
    </p:spTree>
    <p:extLst>
      <p:ext uri="{BB962C8B-B14F-4D97-AF65-F5344CB8AC3E}">
        <p14:creationId xmlns:p14="http://schemas.microsoft.com/office/powerpoint/2010/main" val="14400752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Default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22736411_win32_fixed.potx" id="{BC2F7F5B-4979-4A54-84D5-4000EC3D9661}" vid="{81E89C45-4B49-4C30-91F6-68DD81BA82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Famous event in history presentation</Template>
  <TotalTime>864</TotalTime>
  <Words>665</Words>
  <Application>Microsoft Office PowerPoint</Application>
  <PresentationFormat>Widescreen</PresentationFormat>
  <Paragraphs>136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Corbel</vt:lpstr>
      <vt:lpstr>GDS Transport</vt:lpstr>
      <vt:lpstr>Celestial</vt:lpstr>
      <vt:lpstr>Year Five Curriculum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Five Curriculum Presentation</dc:title>
  <dc:creator>Jo Lockyer</dc:creator>
  <cp:lastModifiedBy>cwilding1.301</cp:lastModifiedBy>
  <cp:revision>48</cp:revision>
  <cp:lastPrinted>2026-09-30T12:35:43Z</cp:lastPrinted>
  <dcterms:created xsi:type="dcterms:W3CDTF">2022-10-04T07:56:08Z</dcterms:created>
  <dcterms:modified xsi:type="dcterms:W3CDTF">2026-09-30T13:08:31Z</dcterms:modified>
</cp:coreProperties>
</file>