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68" r:id="rId2"/>
    <p:sldId id="336" r:id="rId3"/>
    <p:sldId id="287" r:id="rId4"/>
    <p:sldId id="292" r:id="rId5"/>
    <p:sldId id="333" r:id="rId6"/>
    <p:sldId id="338" r:id="rId7"/>
    <p:sldId id="303" r:id="rId8"/>
    <p:sldId id="305" r:id="rId9"/>
    <p:sldId id="313" r:id="rId10"/>
    <p:sldId id="296" r:id="rId11"/>
    <p:sldId id="310" r:id="rId12"/>
    <p:sldId id="297" r:id="rId13"/>
    <p:sldId id="346" r:id="rId14"/>
    <p:sldId id="307" r:id="rId15"/>
    <p:sldId id="298" r:id="rId16"/>
    <p:sldId id="309" r:id="rId17"/>
    <p:sldId id="345" r:id="rId18"/>
    <p:sldId id="311" r:id="rId19"/>
    <p:sldId id="340" r:id="rId20"/>
    <p:sldId id="341" r:id="rId21"/>
    <p:sldId id="344" r:id="rId22"/>
    <p:sldId id="342" r:id="rId23"/>
    <p:sldId id="354" r:id="rId24"/>
    <p:sldId id="335" r:id="rId25"/>
    <p:sldId id="337" r:id="rId26"/>
  </p:sldIdLst>
  <p:sldSz cx="12192000" cy="6858000"/>
  <p:notesSz cx="6797675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3E57"/>
    <a:srgbClr val="184259"/>
    <a:srgbClr val="9C4E4E"/>
    <a:srgbClr val="700000"/>
    <a:srgbClr val="5E2001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52" autoAdjust="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2BF7510-B9ED-40E0-8274-4F64AD62B8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5E24B0-B97F-4932-93CD-4307D6181DC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5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AA17F-CB06-445B-ACD3-321E84E51A80}" type="datetimeFigureOut">
              <a:rPr lang="en-US" smtClean="0"/>
              <a:t>10/3/2025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C3A0DF-A8A7-4EF4-96E5-757FFFC2A93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2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BEC987-E8F6-4FD2-BFB2-04815BD1D2F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5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78EF9-7F2B-4B20-A25C-9E80C16977B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114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141C0-BF72-4A20-AFA7-D05563D549B7}" type="datetimeFigureOut">
              <a:rPr lang="en-US" smtClean="0"/>
              <a:t>10/3/2025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5075"/>
            <a:ext cx="5924550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AF9CF-D1E5-49FD-94F7-B246BB67E2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285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 bwMode="blackGray"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840914" cy="1260000"/>
          </a:xfr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1869601"/>
            <a:ext cx="10840914" cy="3921600"/>
          </a:xfrm>
        </p:spPr>
        <p:txBody>
          <a:bodyPr anchor="t" anchorCtr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10/3/2025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28F7C25-BFB6-430F-87B6-7D0D2C7493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-185517" y="1223433"/>
            <a:ext cx="504000" cy="0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0262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blackGray"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1786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76500" y="2716272"/>
            <a:ext cx="8683625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76500" y="5137736"/>
            <a:ext cx="8683625" cy="73284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984B7D2A-0DF8-424B-9572-B79AEBB2D9DC}" type="datetimeFigureOut">
              <a:rPr lang="en-US" noProof="0" smtClean="0"/>
              <a:t>10/3/2025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629371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2450" y="1874308"/>
            <a:ext cx="3814235" cy="1260000"/>
          </a:xfrm>
        </p:spPr>
        <p:txBody>
          <a:bodyPr anchor="ctr" anchorCtr="0">
            <a:noAutofit/>
          </a:bodyPr>
          <a:lstStyle>
            <a:lvl1pPr algn="r">
              <a:defRPr sz="3000" b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0"/>
            <a:ext cx="7543800" cy="6856214"/>
          </a:xfrm>
        </p:spPr>
        <p:txBody>
          <a:bodyPr anchor="ctr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2450" y="3134308"/>
            <a:ext cx="3814235" cy="20166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10/3/2025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06338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Description and Con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>
            <a:extLst>
              <a:ext uri="{FF2B5EF4-FFF2-40B4-BE49-F238E27FC236}">
                <a16:creationId xmlns:a16="http://schemas.microsoft.com/office/drawing/2014/main" id="{A1E35E73-B2F7-41DF-AAD2-58E6BE2710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840914" cy="1260000"/>
          </a:xfr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1881824"/>
            <a:ext cx="10840914" cy="1032826"/>
          </a:xfrm>
        </p:spPr>
        <p:txBody>
          <a:bodyPr anchor="t" anchorCtr="0">
            <a:no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10/3/2025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47DAE59-9D63-4159-8F3E-560C31F19A8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16192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4249143D-80A5-4E4C-BBFD-F253500CE226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85799" y="2914650"/>
            <a:ext cx="10840914" cy="50212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B06123F0-984B-4EF8-9945-3621C401B7A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465366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A669C074-A9BE-4B07-ACEE-3B34AAC8B9E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548424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84A40D78-D6DD-41A7-A132-9D48DF8649A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82308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4A9CFAA7-850F-4C92-A9BE-56452E5CA04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299250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C5A0CF1-9FE7-4149-97DC-5221639144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-185517" y="1242483"/>
            <a:ext cx="504000" cy="0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3639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7326" y="995967"/>
            <a:ext cx="6238874" cy="1260000"/>
          </a:xfrm>
        </p:spPr>
        <p:txBody>
          <a:bodyPr anchor="ctr" anchorCtr="0">
            <a:noAutofit/>
          </a:bodyPr>
          <a:lstStyle>
            <a:lvl1pPr algn="r">
              <a:defRPr sz="3000" b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 bwMode="blackGray">
          <a:xfrm>
            <a:off x="8014200" y="995968"/>
            <a:ext cx="3492000" cy="4866064"/>
          </a:xfrm>
          <a:prstGeom prst="roundRect">
            <a:avLst>
              <a:gd name="adj" fmla="val 2371"/>
            </a:avLst>
          </a:prstGeom>
          <a:solidFill>
            <a:schemeClr val="bg2">
              <a:lumMod val="75000"/>
              <a:lumOff val="25000"/>
            </a:schemeClr>
          </a:solidFill>
          <a:ln w="28575" cap="sq" cmpd="sng">
            <a:solidFill>
              <a:schemeClr val="accent3">
                <a:lumMod val="50000"/>
              </a:schemeClr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5849" y="2255967"/>
            <a:ext cx="6610351" cy="3476618"/>
          </a:xfrm>
        </p:spPr>
        <p:txBody>
          <a:bodyPr anchor="t"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10/3/2025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69382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Righ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57974" y="995968"/>
            <a:ext cx="4848225" cy="1260000"/>
          </a:xfrm>
        </p:spPr>
        <p:txBody>
          <a:bodyPr anchor="ctr" anchorCtr="0">
            <a:normAutofit/>
          </a:bodyPr>
          <a:lstStyle>
            <a:lvl1pPr algn="l">
              <a:defRPr sz="3000" b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 bwMode="blackGray">
          <a:xfrm>
            <a:off x="727574" y="914400"/>
            <a:ext cx="5749425" cy="4818185"/>
          </a:xfrm>
          <a:prstGeom prst="roundRect">
            <a:avLst>
              <a:gd name="adj" fmla="val 2371"/>
            </a:avLst>
          </a:prstGeom>
          <a:solidFill>
            <a:schemeClr val="bg2">
              <a:lumMod val="75000"/>
              <a:lumOff val="25000"/>
            </a:schemeClr>
          </a:solidFill>
          <a:ln w="28575" cap="sq" cmpd="sng">
            <a:solidFill>
              <a:schemeClr val="accent3">
                <a:lumMod val="50000"/>
              </a:schemeClr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57974" y="2255968"/>
            <a:ext cx="4848225" cy="347661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10/3/2025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32959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 bwMode="white">
          <a:xfrm>
            <a:off x="10571243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noProof="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 bwMode="white">
          <a:xfrm>
            <a:off x="100262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noProof="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20801" y="609601"/>
            <a:ext cx="9550399" cy="2743199"/>
          </a:xfrm>
        </p:spPr>
        <p:txBody>
          <a:bodyPr anchor="ctr">
            <a:normAutofit/>
          </a:bodyPr>
          <a:lstStyle>
            <a:lvl1pPr algn="ctr">
              <a:defRPr sz="3000" b="0" i="1" cap="none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26408" y="3352800"/>
            <a:ext cx="9339184" cy="3810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AD7857E-8E0E-4AC1-ABDC-E42462C788DE}"/>
              </a:ext>
            </a:extLst>
          </p:cNvPr>
          <p:cNvSpPr/>
          <p:nvPr userDrawn="1"/>
        </p:nvSpPr>
        <p:spPr>
          <a:xfrm>
            <a:off x="1750844" y="3962401"/>
            <a:ext cx="8690313" cy="1908173"/>
          </a:xfrm>
          <a:prstGeom prst="roundRect">
            <a:avLst>
              <a:gd name="adj" fmla="val 6552"/>
            </a:avLst>
          </a:prstGeom>
          <a:solidFill>
            <a:schemeClr val="accent3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7375" y="4021138"/>
            <a:ext cx="8486775" cy="176053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10/3/2025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53409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>
            <a:extLst>
              <a:ext uri="{FF2B5EF4-FFF2-40B4-BE49-F238E27FC236}">
                <a16:creationId xmlns:a16="http://schemas.microsoft.com/office/drawing/2014/main" id="{A1E35E73-B2F7-41DF-AAD2-58E6BE2710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599"/>
            <a:ext cx="10840914" cy="1260000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1869599"/>
            <a:ext cx="5202071" cy="91622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870201"/>
            <a:ext cx="5202071" cy="2916000"/>
          </a:xfrm>
          <a:prstGeom prst="roundRect">
            <a:avLst>
              <a:gd name="adj" fmla="val 2496"/>
            </a:avLst>
          </a:prstGeom>
          <a:ln w="28575">
            <a:solidFill>
              <a:schemeClr val="accent3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8270" y="1869599"/>
            <a:ext cx="5228444" cy="91622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8270" y="2870201"/>
            <a:ext cx="5202071" cy="2916000"/>
          </a:xfrm>
          <a:prstGeom prst="roundRect">
            <a:avLst>
              <a:gd name="adj" fmla="val 2798"/>
            </a:avLst>
          </a:prstGeom>
          <a:ln w="28575">
            <a:solidFill>
              <a:schemeClr val="accent3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10/3/2025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031B0A9-3E16-4C5B-A6CE-045BCB91A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7150" y="939761"/>
            <a:ext cx="3666" cy="491143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6961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840914" cy="1260000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44449DE-635B-4B23-9B8B-C95A5B8764DB}"/>
              </a:ext>
            </a:extLst>
          </p:cNvPr>
          <p:cNvSpPr/>
          <p:nvPr userDrawn="1"/>
        </p:nvSpPr>
        <p:spPr>
          <a:xfrm>
            <a:off x="663356" y="1790228"/>
            <a:ext cx="10863358" cy="4080348"/>
          </a:xfrm>
          <a:prstGeom prst="roundRect">
            <a:avLst>
              <a:gd name="adj" fmla="val 2634"/>
            </a:avLst>
          </a:prstGeom>
          <a:solidFill>
            <a:schemeClr val="accent3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1869600"/>
            <a:ext cx="5040000" cy="3921601"/>
          </a:xfrm>
          <a:prstGeom prst="roundRect">
            <a:avLst>
              <a:gd name="adj" fmla="val 1970"/>
            </a:avLst>
          </a:prstGeom>
          <a:ln w="28575">
            <a:noFill/>
          </a:ln>
          <a:effectLst/>
        </p:spPr>
        <p:txBody>
          <a:bodyPr anchor="t" anchorCtr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8644" y="1869601"/>
            <a:ext cx="5040000" cy="3921600"/>
          </a:xfrm>
          <a:prstGeom prst="roundRect">
            <a:avLst>
              <a:gd name="adj" fmla="val 2211"/>
            </a:avLst>
          </a:prstGeom>
          <a:ln w="28575">
            <a:noFill/>
          </a:ln>
          <a:effectLst/>
        </p:spPr>
        <p:txBody>
          <a:bodyPr anchor="t" anchorCtr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10/3/2025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8539E0A-8009-4A6E-A7A1-5AEFA5220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7150" y="996911"/>
            <a:ext cx="3666" cy="491143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352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1" y="609601"/>
            <a:ext cx="10840913" cy="3124199"/>
          </a:xfrm>
        </p:spPr>
        <p:txBody>
          <a:bodyPr anchor="ctr">
            <a:normAutofit/>
          </a:bodyPr>
          <a:lstStyle>
            <a:lvl1pPr algn="l">
              <a:defRPr sz="3000" b="0" cap="none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733800"/>
            <a:ext cx="10840914" cy="20574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10/3/2025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3326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840914" cy="1260000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10/3/2025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106499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10/3/2025</a:t>
            </a:fld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53706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Gray"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white">
          <a:xfrm>
            <a:off x="685801" y="609600"/>
            <a:ext cx="10840914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white">
          <a:xfrm>
            <a:off x="685801" y="2142067"/>
            <a:ext cx="10840914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84B7D2A-0DF8-424B-9572-B79AEBB2D9DC}" type="datetimeFigureOut">
              <a:rPr lang="en-US" noProof="0" smtClean="0"/>
              <a:t>10/3/2025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59" y="5870575"/>
            <a:ext cx="1260655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090699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8" r:id="rId3"/>
    <p:sldLayoutId id="2147483679" r:id="rId4"/>
    <p:sldLayoutId id="2147483669" r:id="rId5"/>
    <p:sldLayoutId id="2147483680" r:id="rId6"/>
    <p:sldLayoutId id="2147483672" r:id="rId7"/>
    <p:sldLayoutId id="2147483665" r:id="rId8"/>
    <p:sldLayoutId id="2147483664" r:id="rId9"/>
    <p:sldLayoutId id="2147483671" r:id="rId10"/>
    <p:sldLayoutId id="2147483666" r:id="rId11"/>
    <p:sldLayoutId id="2147483667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dwinprimary.co.uk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trockstars.com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33E57"/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Logo&#10;&#10;Description automatically generated">
            <a:extLst>
              <a:ext uri="{FF2B5EF4-FFF2-40B4-BE49-F238E27FC236}">
                <a16:creationId xmlns:a16="http://schemas.microsoft.com/office/drawing/2014/main" id="{29324A51-6668-FAA9-9A27-3AE161E4054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8000"/>
          </a:blip>
          <a:stretch>
            <a:fillRect/>
          </a:stretch>
        </p:blipFill>
        <p:spPr>
          <a:xfrm>
            <a:off x="1757968" y="-1475944"/>
            <a:ext cx="9134324" cy="91343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35B398-1E7F-44AD-8356-8345134C95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0134" y="2961564"/>
            <a:ext cx="9669992" cy="1370954"/>
          </a:xfrm>
        </p:spPr>
        <p:txBody>
          <a:bodyPr>
            <a:noAutofit/>
          </a:bodyPr>
          <a:lstStyle/>
          <a:p>
            <a:r>
              <a:rPr lang="en-US" sz="6600" dirty="0"/>
              <a:t>Year Four Curriculum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2A3D91-AB3F-4EDF-B87E-FDDF6C5DC4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2584" y="4564530"/>
            <a:ext cx="8683625" cy="732840"/>
          </a:xfrm>
        </p:spPr>
        <p:txBody>
          <a:bodyPr/>
          <a:lstStyle/>
          <a:p>
            <a:r>
              <a:rPr lang="en-US" sz="2800" dirty="0"/>
              <a:t>3/10/25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749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1536569" y="305068"/>
            <a:ext cx="1010308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Y4 Team</a:t>
            </a:r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r>
              <a:rPr lang="en-GB" sz="3600" b="1" dirty="0"/>
              <a:t>Teachers*: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Mr Galea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Mrs Wood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/>
          </a:p>
          <a:p>
            <a:r>
              <a:rPr lang="en-GB" sz="3600" b="1" dirty="0"/>
              <a:t>Support Staff: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Mrs Ryan (Mon-Wed)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Mrs Herd (Wed-Fri)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3600" b="1" i="1" dirty="0">
                <a:latin typeface="Corbel" panose="020B0503020204020204" pitchFamily="34" charset="0"/>
              </a:rPr>
              <a:t>*parents’ consultations - 22/10/25</a:t>
            </a:r>
            <a:r>
              <a:rPr lang="en-GB" sz="3600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0820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1035693" y="583294"/>
            <a:ext cx="1035802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The National Curriculum</a:t>
            </a:r>
          </a:p>
          <a:p>
            <a:pPr algn="l"/>
            <a:endParaRPr lang="en-GB" sz="4000" b="1" i="0" dirty="0">
              <a:effectLst/>
              <a:latin typeface="Corbel" panose="020B0503020204020204" pitchFamily="34" charset="0"/>
            </a:endParaRPr>
          </a:p>
          <a:p>
            <a:pPr algn="l"/>
            <a:r>
              <a:rPr lang="en-GB" sz="4000" b="0" i="0" dirty="0">
                <a:effectLst/>
                <a:latin typeface="Corbel" panose="020B0503020204020204" pitchFamily="34" charset="0"/>
              </a:rPr>
              <a:t>The national curriculum is a set of subjects and standards used by primary and secondary schools so children learn the same things. </a:t>
            </a:r>
          </a:p>
          <a:p>
            <a:pPr algn="l"/>
            <a:endParaRPr lang="en-GB" sz="4000" dirty="0">
              <a:latin typeface="Corbel" panose="020B0503020204020204" pitchFamily="34" charset="0"/>
            </a:endParaRPr>
          </a:p>
          <a:p>
            <a:pPr algn="l"/>
            <a:r>
              <a:rPr lang="en-GB" sz="4000" b="0" i="0" dirty="0">
                <a:effectLst/>
                <a:latin typeface="Corbel" panose="020B0503020204020204" pitchFamily="34" charset="0"/>
              </a:rPr>
              <a:t>It covers what subjects are taught and the standards children should reach in each subject.</a:t>
            </a:r>
          </a:p>
        </p:txBody>
      </p:sp>
    </p:spTree>
    <p:extLst>
      <p:ext uri="{BB962C8B-B14F-4D97-AF65-F5344CB8AC3E}">
        <p14:creationId xmlns:p14="http://schemas.microsoft.com/office/powerpoint/2010/main" val="2174479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42506" y="-1240895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638315" y="398629"/>
            <a:ext cx="10358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The National Curriculum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DBDF6E-512A-678B-866F-06767A408EDF}"/>
              </a:ext>
            </a:extLst>
          </p:cNvPr>
          <p:cNvSpPr txBox="1"/>
          <p:nvPr/>
        </p:nvSpPr>
        <p:spPr>
          <a:xfrm>
            <a:off x="638315" y="1229626"/>
            <a:ext cx="11714327" cy="698652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B0C0C"/>
                </a:solidFill>
                <a:latin typeface="GDS Transport"/>
              </a:rPr>
              <a:t> </a:t>
            </a:r>
            <a:r>
              <a:rPr lang="en-GB" sz="2400" b="0" i="0" dirty="0">
                <a:effectLst/>
              </a:rPr>
              <a:t>English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maths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science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design and technology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history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dirty="0"/>
              <a:t> g</a:t>
            </a:r>
            <a:r>
              <a:rPr lang="en-GB" sz="2400" b="0" i="0" dirty="0">
                <a:effectLst/>
              </a:rPr>
              <a:t>eography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art and design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music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physical education (PE), including swimming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computing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dirty="0"/>
              <a:t> relationship and health education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 modern foreign languages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religious education</a:t>
            </a:r>
          </a:p>
          <a:p>
            <a:pPr algn="l"/>
            <a:endParaRPr lang="en-GB" sz="2400" b="0" i="0" dirty="0">
              <a:effectLst/>
            </a:endParaRPr>
          </a:p>
          <a:p>
            <a:pPr algn="l"/>
            <a:endParaRPr lang="en-GB" sz="2400" dirty="0"/>
          </a:p>
          <a:p>
            <a:pPr algn="l"/>
            <a:endParaRPr lang="en-GB" sz="2400" b="0" i="0" dirty="0">
              <a:effectLst/>
            </a:endParaRPr>
          </a:p>
          <a:p>
            <a:pPr algn="l"/>
            <a:endParaRPr lang="en-GB" sz="2400" dirty="0"/>
          </a:p>
          <a:p>
            <a:pPr algn="l"/>
            <a:endParaRPr lang="en-GB" sz="2400" b="0" i="0" dirty="0">
              <a:effectLst/>
            </a:endParaRPr>
          </a:p>
          <a:p>
            <a:pPr algn="l"/>
            <a:r>
              <a:rPr lang="en-GB" sz="2400" b="1" dirty="0"/>
              <a:t>Plus: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PSHE &amp; citizenship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sex education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44916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0873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r>
              <a:rPr lang="en-GB" sz="3600" b="1" dirty="0"/>
              <a:t>Curriculum Map: </a:t>
            </a:r>
          </a:p>
          <a:p>
            <a:pPr algn="l"/>
            <a:endParaRPr lang="en-GB" sz="3600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Home | Godwin Primary School</a:t>
            </a:r>
            <a:endParaRPr lang="en-GB" sz="3600" dirty="0"/>
          </a:p>
          <a:p>
            <a:pPr algn="l"/>
            <a:endParaRPr lang="en-GB" sz="3600" dirty="0"/>
          </a:p>
          <a:p>
            <a:pPr algn="l"/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204414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E21BD-87EC-4A80-B103-2F6DA1981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771" y="478172"/>
            <a:ext cx="11274458" cy="60559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600" b="1" dirty="0"/>
          </a:p>
          <a:p>
            <a:pPr marL="0" indent="0">
              <a:buNone/>
            </a:pPr>
            <a:r>
              <a:rPr lang="en-GB" sz="2600" b="1" dirty="0"/>
              <a:t>At Godwin Primary School we follow the National Curriculum.  We plan from this, ensuring we develop a curriculum that:</a:t>
            </a:r>
            <a:r>
              <a:rPr lang="en-GB" sz="5400" dirty="0"/>
              <a:t> 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5400" i="1" dirty="0"/>
              <a:t>…has reading at its heart - so that every child leaves us as a fluent reader, readily able to access the next stage of their learning…</a:t>
            </a:r>
          </a:p>
          <a:p>
            <a:pPr marL="0" indent="0">
              <a:buNone/>
            </a:pPr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5316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2601332" y="-154689"/>
            <a:ext cx="6442000" cy="6442000"/>
          </a:xfrm>
          <a:prstGeom prst="rect">
            <a:avLst/>
          </a:prstGeom>
        </p:spPr>
      </p:pic>
      <p:pic>
        <p:nvPicPr>
          <p:cNvPr id="1028" name="Picture 4" descr="https://m.media-amazon.com/images/I/71mLSGuEsXL._SL1500_.jpg">
            <a:extLst>
              <a:ext uri="{FF2B5EF4-FFF2-40B4-BE49-F238E27FC236}">
                <a16:creationId xmlns:a16="http://schemas.microsoft.com/office/drawing/2014/main" id="{F88EEB3F-2515-4D42-83BB-40C3C76B1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6594">
            <a:off x="2613100" y="1034792"/>
            <a:ext cx="2758035" cy="4157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m.media-amazon.com/images/I/81Y4iW17Z2L._SL1500_.jpg">
            <a:extLst>
              <a:ext uri="{FF2B5EF4-FFF2-40B4-BE49-F238E27FC236}">
                <a16:creationId xmlns:a16="http://schemas.microsoft.com/office/drawing/2014/main" id="{A8AB461F-2BBF-49DB-AB93-A510DBAA4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98442">
            <a:off x="95688" y="263028"/>
            <a:ext cx="2632098" cy="406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m.media-amazon.com/images/I/81XNfifU1jL._SL1500_.jpg">
            <a:extLst>
              <a:ext uri="{FF2B5EF4-FFF2-40B4-BE49-F238E27FC236}">
                <a16:creationId xmlns:a16="http://schemas.microsoft.com/office/drawing/2014/main" id="{24AE09FD-3AFE-4FD9-B612-980869421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2687">
            <a:off x="8463090" y="312821"/>
            <a:ext cx="3249064" cy="4462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s://m.media-amazon.com/images/I/81XNfifU1jL._SL1500_.jpg">
            <a:extLst>
              <a:ext uri="{FF2B5EF4-FFF2-40B4-BE49-F238E27FC236}">
                <a16:creationId xmlns:a16="http://schemas.microsoft.com/office/drawing/2014/main" id="{DE5B3879-4515-4138-B27F-7BFB25C3C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2687">
            <a:off x="8463091" y="319830"/>
            <a:ext cx="3249064" cy="4462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m.media-amazon.com/images/I/81-B-8UGo6L._SL1500_.jpg">
            <a:extLst>
              <a:ext uri="{FF2B5EF4-FFF2-40B4-BE49-F238E27FC236}">
                <a16:creationId xmlns:a16="http://schemas.microsoft.com/office/drawing/2014/main" id="{CC069E87-78C0-412A-B488-64DAF892C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124">
            <a:off x="5313681" y="1888623"/>
            <a:ext cx="3131582" cy="4725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323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632097" y="910699"/>
            <a:ext cx="10260195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dirty="0">
                <a:latin typeface="Corbel" panose="020B0503020204020204" pitchFamily="34" charset="0"/>
              </a:rPr>
              <a:t>Whole Class Texts</a:t>
            </a:r>
            <a:endParaRPr lang="en-GB" sz="4800" b="1" i="0" dirty="0">
              <a:effectLst/>
              <a:latin typeface="Corbel" panose="020B0503020204020204" pitchFamily="34" charset="0"/>
            </a:endParaRP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Read to daily – whole class texts as well as dedicated reading lessons.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Chosen with diversity and breadth of reading experience in mind.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Texts also act as broad themes for other English work e.g. grammar and writing.</a:t>
            </a:r>
          </a:p>
          <a:p>
            <a:endParaRPr lang="en-GB" sz="4000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6468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460070" y="627116"/>
            <a:ext cx="1151227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Skills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1000" b="1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Decode</a:t>
            </a:r>
            <a:r>
              <a:rPr lang="en-GB" sz="4000" dirty="0">
                <a:latin typeface="GDS Transport"/>
              </a:rPr>
              <a:t> words they are having difficulty with.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Work out </a:t>
            </a:r>
            <a:r>
              <a:rPr lang="en-GB" sz="4000" dirty="0">
                <a:latin typeface="GDS Transport"/>
              </a:rPr>
              <a:t>the meaning of unfamiliar words.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Check</a:t>
            </a:r>
            <a:r>
              <a:rPr lang="en-GB" sz="4000" dirty="0">
                <a:latin typeface="GDS Transport"/>
              </a:rPr>
              <a:t> they have understood what they have read.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Predict </a:t>
            </a:r>
            <a:r>
              <a:rPr lang="en-GB" sz="4000" dirty="0">
                <a:latin typeface="GDS Transport"/>
              </a:rPr>
              <a:t>what will happen.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Summarise</a:t>
            </a:r>
            <a:r>
              <a:rPr lang="en-GB" sz="4000" dirty="0">
                <a:latin typeface="GDS Transport"/>
              </a:rPr>
              <a:t> what their reading was about.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Discuss</a:t>
            </a:r>
            <a:r>
              <a:rPr lang="en-GB" sz="4000" dirty="0">
                <a:latin typeface="GDS Transport"/>
              </a:rPr>
              <a:t> particular words chosen by the author. </a:t>
            </a:r>
            <a:endParaRPr lang="en-GB" sz="4000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832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434904" y="375447"/>
            <a:ext cx="635179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200" b="1" i="0" dirty="0">
              <a:effectLst/>
              <a:latin typeface="GDS Transpor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Read AT LEAST five times a week to an adult.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Reading Records due each Friday – signatures needed.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Personal reading books chosen and changed in school.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Sticker on Reading Rocket</a:t>
            </a:r>
            <a:r>
              <a:rPr lang="en-GB" sz="4000" b="1" i="0" dirty="0">
                <a:effectLst/>
                <a:latin typeface="GDS Transport"/>
              </a:rPr>
              <a:t>.</a:t>
            </a:r>
          </a:p>
          <a:p>
            <a:pPr algn="l"/>
            <a:endParaRPr lang="en-GB" sz="1000" b="1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GB" sz="3600" dirty="0">
              <a:latin typeface="Corbel" panose="020B0503020204020204" pitchFamily="34" charset="0"/>
            </a:endParaRP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E6733007-0208-4C90-A5D9-D5A511320A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421" y="3153229"/>
            <a:ext cx="4723002" cy="3542252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0302D2-FDF5-40B8-B22F-FE20123402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421" y="94376"/>
            <a:ext cx="4726323" cy="346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9058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45768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latin typeface="GDS Transport"/>
              </a:rPr>
              <a:t> </a:t>
            </a:r>
            <a:r>
              <a:rPr lang="en-GB" sz="3400" dirty="0">
                <a:latin typeface="GDS Transport"/>
              </a:rPr>
              <a:t>The Library – it’s free!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Centre for Literacy in Primary Education (CLPE) </a:t>
            </a:r>
            <a:r>
              <a:rPr lang="en-GB" sz="3400" dirty="0" err="1">
                <a:latin typeface="GDS Transport"/>
              </a:rPr>
              <a:t>Corebooks</a:t>
            </a:r>
            <a:endParaRPr lang="en-GB" sz="3400" dirty="0"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b="1" i="0" dirty="0">
                <a:effectLst/>
                <a:latin typeface="GDS Transport"/>
              </a:rPr>
              <a:t> </a:t>
            </a:r>
            <a:r>
              <a:rPr lang="en-GB" sz="3400" i="0" dirty="0">
                <a:effectLst/>
                <a:latin typeface="GDS Transport"/>
              </a:rPr>
              <a:t>Waterstone’s Children’s Book Prize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Shops: Waterstone’s, WHS Smith, The Works, Asda</a:t>
            </a:r>
            <a:endParaRPr lang="en-GB" sz="340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The internet (child-friendly sites)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</a:t>
            </a:r>
            <a:r>
              <a:rPr lang="en-GB" sz="3400" i="0" dirty="0">
                <a:effectLst/>
                <a:latin typeface="GDS Transport"/>
              </a:rPr>
              <a:t>First News</a:t>
            </a:r>
            <a:r>
              <a:rPr lang="en-GB" sz="3400" dirty="0">
                <a:latin typeface="GDS Transport"/>
              </a:rPr>
              <a:t> and The Week Junior</a:t>
            </a:r>
            <a:endParaRPr lang="en-GB" sz="3400" i="0" dirty="0">
              <a:effectLst/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941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4576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r>
              <a:rPr lang="en-GB" sz="3600" b="1" dirty="0">
                <a:latin typeface="GDS Transport"/>
              </a:rPr>
              <a:t>Enjoy Reading!</a:t>
            </a: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latin typeface="GDS Transport"/>
              </a:rPr>
              <a:t> </a:t>
            </a:r>
            <a:r>
              <a:rPr lang="en-GB" sz="3400" dirty="0">
                <a:latin typeface="GDS Transport"/>
              </a:rPr>
              <a:t>Read to self – daily for pleasure.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Read in different places/a special place.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b="0" i="0" dirty="0">
                <a:effectLst/>
                <a:latin typeface="GDS Transport"/>
              </a:rPr>
              <a:t> Read a wide range of poetry, plays, fiction, non-fiction, graphic novels, websites, different genre, textbooks, newspapers.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Have opinions about books and authors.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b="0" i="0" dirty="0">
                <a:effectLst/>
                <a:latin typeface="GDS Transport"/>
              </a:rPr>
              <a:t> Read about topics in the news and discuss them.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Adults as</a:t>
            </a:r>
            <a:r>
              <a:rPr lang="en-GB" sz="3400" b="0" i="0" dirty="0">
                <a:effectLst/>
                <a:latin typeface="GDS Transport"/>
              </a:rPr>
              <a:t> a role model for reading.</a:t>
            </a:r>
            <a:endParaRPr lang="en-GB" sz="3400" b="1" i="0" dirty="0">
              <a:effectLst/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727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E21BD-87EC-4A80-B103-2F6DA1981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771" y="478172"/>
            <a:ext cx="11274458" cy="60559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600" b="1" dirty="0"/>
          </a:p>
          <a:p>
            <a:pPr marL="0" indent="0">
              <a:buNone/>
            </a:pPr>
            <a:r>
              <a:rPr lang="en-GB" sz="5400" i="1" dirty="0"/>
              <a:t>…develops children’s vocabulary and equips them with skills to reduce social disadvantage…</a:t>
            </a:r>
          </a:p>
          <a:p>
            <a:pPr marL="0" indent="0">
              <a:buNone/>
            </a:pPr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49508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84462" y="392225"/>
            <a:ext cx="11281321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Writing At School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DS Transport"/>
                <a:ea typeface="+mn-ea"/>
                <a:cs typeface="+mn-cs"/>
              </a:rPr>
              <a:t>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Lightning Girl: </a:t>
            </a:r>
            <a:r>
              <a:rPr lang="en-GB" sz="3600" b="0" i="0" dirty="0">
                <a:effectLst/>
              </a:rPr>
              <a:t>diary, persuasive leaflet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lang="en-GB" sz="3600" b="1" dirty="0"/>
              <a:t>Who Let The Gods Out?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: </a:t>
            </a: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recount, poem, character description, report</a:t>
            </a:r>
            <a:endParaRPr lang="en-GB" sz="3600" b="0" i="0" dirty="0">
              <a:effectLst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lang="en-GB" sz="3600" b="1" dirty="0" err="1"/>
              <a:t>Varjak</a:t>
            </a:r>
            <a:r>
              <a:rPr lang="en-GB" sz="3600" b="1" dirty="0"/>
              <a:t> Paw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: </a:t>
            </a:r>
            <a:r>
              <a:rPr lang="en-GB" sz="3600" b="0" i="0" dirty="0">
                <a:effectLst/>
              </a:rPr>
              <a:t>story, persuasive letter, newspaper report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Harry Potter: </a:t>
            </a: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narrative, biography, letter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78565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796954" y="392225"/>
            <a:ext cx="1079663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Writing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r>
              <a:rPr lang="en-GB" sz="2800" dirty="0">
                <a:latin typeface="GDS Transport"/>
              </a:rPr>
              <a:t>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dirty="0"/>
              <a:t> </a:t>
            </a:r>
            <a:r>
              <a:rPr lang="en-GB" sz="4400" dirty="0"/>
              <a:t>Y3/4 Spellings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400" dirty="0"/>
              <a:t> Weekly homework sheets (linked to spelling)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400" dirty="0"/>
              <a:t> Writing for fun – diaries, competitions, stories, playscripts, explanation texts, blogs, websites…</a:t>
            </a:r>
          </a:p>
        </p:txBody>
      </p:sp>
    </p:spTree>
    <p:extLst>
      <p:ext uri="{BB962C8B-B14F-4D97-AF65-F5344CB8AC3E}">
        <p14:creationId xmlns:p14="http://schemas.microsoft.com/office/powerpoint/2010/main" val="16193324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493222" y="253453"/>
            <a:ext cx="10915806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Multiplication Tables Check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>
                <a:latin typeface="Corbel" panose="020B0503020204020204" pitchFamily="34" charset="0"/>
              </a:rPr>
              <a:t>Formal testing: summer term of Year 4. 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>
                <a:latin typeface="Corbel" panose="020B0503020204020204" pitchFamily="34" charset="0"/>
              </a:rPr>
              <a:t>Primary-school children are expected to know all their times-tables up to 12x12.  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>
                <a:latin typeface="Corbel" panose="020B0503020204020204" pitchFamily="34" charset="0"/>
              </a:rPr>
              <a:t>Children will be tested using an on-screen check (on a computer or a tablet), where they will have to answer multiplication questions against the clock. 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>
                <a:latin typeface="Corbel" panose="020B0503020204020204" pitchFamily="34" charset="0"/>
              </a:rPr>
              <a:t>The test will last no longer than 5 minutes and is similar to other tests already used by primary schools.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>
                <a:latin typeface="Corbel" panose="020B0503020204020204" pitchFamily="34" charset="0"/>
              </a:rPr>
              <a:t>Children will have 6 seconds to answer each question in a series of 25. </a:t>
            </a:r>
          </a:p>
          <a:p>
            <a:pPr algn="l"/>
            <a:endParaRPr lang="en-GB" sz="2800" b="0" i="0" dirty="0">
              <a:effectLst/>
              <a:latin typeface="GDS Transport"/>
            </a:endParaRPr>
          </a:p>
        </p:txBody>
      </p:sp>
    </p:spTree>
    <p:extLst>
      <p:ext uri="{BB962C8B-B14F-4D97-AF65-F5344CB8AC3E}">
        <p14:creationId xmlns:p14="http://schemas.microsoft.com/office/powerpoint/2010/main" val="10635196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BFEC21A-F749-4B6A-9D70-BA4EB6DE8F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9210" y="2133573"/>
            <a:ext cx="3789040" cy="3789040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A9AB0807-EC60-4995-BD3D-896F42334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339" y="490786"/>
            <a:ext cx="11189357" cy="1143000"/>
          </a:xfrm>
        </p:spPr>
        <p:txBody>
          <a:bodyPr>
            <a:normAutofit/>
          </a:bodyPr>
          <a:lstStyle/>
          <a:p>
            <a:r>
              <a:rPr lang="en-US" dirty="0">
                <a:latin typeface="+mn-lt"/>
              </a:rPr>
              <a:t>Your child can practice via the TTR app or by visiting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  <a:hlinkClick r:id="rId3"/>
              </a:rPr>
              <a:t>https://ttrockstars.com/)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181185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08730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Homework In Y4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Spelling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Maths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Goes out on Wednesday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Due in on the following Tuesday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3600" dirty="0"/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Optional Homework Club on Monday lunchtime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Compulsory Homework Club on Tuesday lunchtime</a:t>
            </a:r>
          </a:p>
        </p:txBody>
      </p:sp>
    </p:spTree>
    <p:extLst>
      <p:ext uri="{BB962C8B-B14F-4D97-AF65-F5344CB8AC3E}">
        <p14:creationId xmlns:p14="http://schemas.microsoft.com/office/powerpoint/2010/main" val="18815880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E21BD-87EC-4A80-B103-2F6DA1981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771" y="251669"/>
            <a:ext cx="11274458" cy="61398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5400" dirty="0"/>
          </a:p>
          <a:p>
            <a:pPr marL="0" indent="0">
              <a:buNone/>
            </a:pPr>
            <a:r>
              <a:rPr lang="en-GB" sz="5400" i="1" dirty="0"/>
              <a:t>…is based on our Godwin Values as well as our ethos of working together and nurture, to promote positive emotional and physical health…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20135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93905C2-99B9-4D91-9D80-57EC996F5E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871" y="357887"/>
            <a:ext cx="9036258" cy="5974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5745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F3B6103-E590-4B03-A31E-230B06EA83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1967" y="0"/>
            <a:ext cx="60880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8847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E21BD-87EC-4A80-B103-2F6DA1981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1787" y="122548"/>
            <a:ext cx="10511406" cy="6856214"/>
          </a:xfrm>
        </p:spPr>
        <p:txBody>
          <a:bodyPr/>
          <a:lstStyle/>
          <a:p>
            <a:pPr marL="0" indent="0">
              <a:buNone/>
            </a:pPr>
            <a:r>
              <a:rPr lang="en-GB" sz="4400" i="1" dirty="0"/>
              <a:t>… provides experiences and opportunities that broaden children’s cultural capital and support the mindset that they can achieve anything, in order to encourage ambition and academic aspiration.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15186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>
            <a:extLst>
              <a:ext uri="{FF2B5EF4-FFF2-40B4-BE49-F238E27FC236}">
                <a16:creationId xmlns:a16="http://schemas.microsoft.com/office/drawing/2014/main" id="{DF962BE9-C155-4EFD-96D9-2CFA97507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5461000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14">
            <a:extLst>
              <a:ext uri="{FF2B5EF4-FFF2-40B4-BE49-F238E27FC236}">
                <a16:creationId xmlns:a16="http://schemas.microsoft.com/office/drawing/2014/main" id="{A3059054-2AF6-487C-9DA7-51F5E59F3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76" y="1808163"/>
            <a:ext cx="3324225" cy="249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6">
            <a:extLst>
              <a:ext uri="{FF2B5EF4-FFF2-40B4-BE49-F238E27FC236}">
                <a16:creationId xmlns:a16="http://schemas.microsoft.com/office/drawing/2014/main" id="{14305832-88F1-45D5-86ED-816252CDF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4" y="3494882"/>
            <a:ext cx="2892425" cy="337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0">
            <a:extLst>
              <a:ext uri="{FF2B5EF4-FFF2-40B4-BE49-F238E27FC236}">
                <a16:creationId xmlns:a16="http://schemas.microsoft.com/office/drawing/2014/main" id="{E34969AE-1736-4C80-8EA8-076DB088C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426" y="-16669"/>
            <a:ext cx="2803525" cy="217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2">
            <a:extLst>
              <a:ext uri="{FF2B5EF4-FFF2-40B4-BE49-F238E27FC236}">
                <a16:creationId xmlns:a16="http://schemas.microsoft.com/office/drawing/2014/main" id="{E9F74381-92CE-4E62-A95E-BE9D163AA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95" y="3494882"/>
            <a:ext cx="3635375" cy="3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16">
            <a:extLst>
              <a:ext uri="{FF2B5EF4-FFF2-40B4-BE49-F238E27FC236}">
                <a16:creationId xmlns:a16="http://schemas.microsoft.com/office/drawing/2014/main" id="{79C8F89C-13FB-4E6A-9FF5-F4948C9AD5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414" y="1543050"/>
            <a:ext cx="2651125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18">
            <a:extLst>
              <a:ext uri="{FF2B5EF4-FFF2-40B4-BE49-F238E27FC236}">
                <a16:creationId xmlns:a16="http://schemas.microsoft.com/office/drawing/2014/main" id="{65F7D2A7-BD3F-4303-9ABA-A9D7E5078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745" y="3067646"/>
            <a:ext cx="2462213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20">
            <a:extLst>
              <a:ext uri="{FF2B5EF4-FFF2-40B4-BE49-F238E27FC236}">
                <a16:creationId xmlns:a16="http://schemas.microsoft.com/office/drawing/2014/main" id="{7AEEDDE1-8319-48D3-A39D-808CDE2FD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51" y="-16669"/>
            <a:ext cx="1347788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22">
            <a:extLst>
              <a:ext uri="{FF2B5EF4-FFF2-40B4-BE49-F238E27FC236}">
                <a16:creationId xmlns:a16="http://schemas.microsoft.com/office/drawing/2014/main" id="{1FD091A4-C141-4842-BB5E-2203669D0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225" y="-104775"/>
            <a:ext cx="1512888" cy="20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2">
            <a:extLst>
              <a:ext uri="{FF2B5EF4-FFF2-40B4-BE49-F238E27FC236}">
                <a16:creationId xmlns:a16="http://schemas.microsoft.com/office/drawing/2014/main" id="{BEA0E5C5-4A4E-44A2-AC9B-E84D640AC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745" y="4486672"/>
            <a:ext cx="3246438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08730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Trips: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Swimming – Spring term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16</a:t>
            </a:r>
            <a:r>
              <a:rPr lang="en-GB" sz="3600" baseline="30000" dirty="0"/>
              <a:t>th</a:t>
            </a:r>
            <a:r>
              <a:rPr lang="en-GB" sz="3600" dirty="0"/>
              <a:t> October – Hindu Temple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19</a:t>
            </a:r>
            <a:r>
              <a:rPr lang="en-GB" sz="3600" baseline="30000" dirty="0"/>
              <a:t>th</a:t>
            </a:r>
            <a:r>
              <a:rPr lang="en-GB" sz="3600" dirty="0"/>
              <a:t> November – Cinema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10</a:t>
            </a:r>
            <a:r>
              <a:rPr lang="en-GB" sz="3600" baseline="30000" dirty="0"/>
              <a:t>th</a:t>
            </a:r>
            <a:r>
              <a:rPr lang="en-GB" sz="3600" dirty="0"/>
              <a:t> December – St Alban’s Church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TBC – Panto, City Hall, British Museum</a:t>
            </a:r>
          </a:p>
        </p:txBody>
      </p:sp>
    </p:spTree>
    <p:extLst>
      <p:ext uri="{BB962C8B-B14F-4D97-AF65-F5344CB8AC3E}">
        <p14:creationId xmlns:p14="http://schemas.microsoft.com/office/powerpoint/2010/main" val="14400752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97DE6E-7B52-43B2-8A2F-87C552198F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385" y="309760"/>
            <a:ext cx="8381848" cy="617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8398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Default">
      <a:majorFont>
        <a:latin typeface="Corbel"/>
        <a:ea typeface=""/>
        <a:cs typeface=""/>
      </a:majorFont>
      <a:minorFont>
        <a:latin typeface="Corbel"/>
        <a:ea typeface=""/>
        <a:cs typeface="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22736411_win32_fixed.potx" id="{BC2F7F5B-4979-4A54-84D5-4000EC3D9661}" vid="{81E89C45-4B49-4C30-91F6-68DD81BA82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Famous event in history presentation</Template>
  <TotalTime>851</TotalTime>
  <Words>793</Words>
  <Application>Microsoft Office PowerPoint</Application>
  <PresentationFormat>Widescreen</PresentationFormat>
  <Paragraphs>133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Corbel</vt:lpstr>
      <vt:lpstr>GDS Transport</vt:lpstr>
      <vt:lpstr>Celestial</vt:lpstr>
      <vt:lpstr>Year Four Curriculum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child can practice via the TTR app or by visiting https://ttrockstars.com/)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Five Curriculum Presentation</dc:title>
  <dc:creator>Jo Lockyer</dc:creator>
  <cp:lastModifiedBy>cwilding1.301</cp:lastModifiedBy>
  <cp:revision>50</cp:revision>
  <cp:lastPrinted>2024-10-03T13:42:01Z</cp:lastPrinted>
  <dcterms:created xsi:type="dcterms:W3CDTF">2022-10-04T07:56:08Z</dcterms:created>
  <dcterms:modified xsi:type="dcterms:W3CDTF">2025-10-03T10:24:27Z</dcterms:modified>
</cp:coreProperties>
</file>