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1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82" r:id="rId11"/>
    <p:sldId id="267" r:id="rId12"/>
    <p:sldId id="258" r:id="rId13"/>
    <p:sldId id="279" r:id="rId14"/>
    <p:sldId id="268" r:id="rId15"/>
    <p:sldId id="262" r:id="rId16"/>
    <p:sldId id="280" r:id="rId17"/>
    <p:sldId id="281" r:id="rId18"/>
    <p:sldId id="257" r:id="rId19"/>
    <p:sldId id="259" r:id="rId20"/>
    <p:sldId id="260" r:id="rId21"/>
    <p:sldId id="278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9C3B85"/>
    <a:srgbClr val="B32491"/>
    <a:srgbClr val="40BD97"/>
    <a:srgbClr val="F5BE18"/>
    <a:srgbClr val="030000"/>
    <a:srgbClr val="B5CC60"/>
    <a:srgbClr val="E3A7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422ED6-6B43-44C3-84D1-113342D9E39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345471E6-6E37-41EE-8DBB-7AC6F42AD27A}">
      <dgm:prSet/>
      <dgm:spPr/>
      <dgm:t>
        <a:bodyPr/>
        <a:lstStyle/>
        <a:p>
          <a:pPr rtl="0"/>
          <a:r>
            <a:rPr lang="en-GB" b="1" dirty="0"/>
            <a:t>Through observation- </a:t>
          </a:r>
          <a:r>
            <a:rPr lang="en-GB" b="0" dirty="0"/>
            <a:t>playing with the children, watching them and listening to them in both child-led and adult-led activities.</a:t>
          </a:r>
          <a:endParaRPr lang="en-US" dirty="0"/>
        </a:p>
      </dgm:t>
    </dgm:pt>
    <dgm:pt modelId="{1AC2A2E7-1AEE-4C78-80D0-BE1F65E60826}" type="parTrans" cxnId="{A9BE7BE9-2E9C-463A-AAD4-BE967980E94E}">
      <dgm:prSet/>
      <dgm:spPr/>
      <dgm:t>
        <a:bodyPr/>
        <a:lstStyle/>
        <a:p>
          <a:endParaRPr lang="en-US"/>
        </a:p>
      </dgm:t>
    </dgm:pt>
    <dgm:pt modelId="{9126AE1A-A2DD-47C5-9E94-4540BB12A20D}" type="sibTrans" cxnId="{A9BE7BE9-2E9C-463A-AAD4-BE967980E94E}">
      <dgm:prSet/>
      <dgm:spPr/>
      <dgm:t>
        <a:bodyPr/>
        <a:lstStyle/>
        <a:p>
          <a:endParaRPr lang="en-US"/>
        </a:p>
      </dgm:t>
    </dgm:pt>
    <dgm:pt modelId="{3ECFD4FC-1A94-4ABD-A105-677AE8CA559E}">
      <dgm:prSet/>
      <dgm:spPr/>
      <dgm:t>
        <a:bodyPr/>
        <a:lstStyle/>
        <a:p>
          <a:pPr rtl="0"/>
          <a:r>
            <a:rPr lang="en-GB" dirty="0">
              <a:latin typeface="Century Gothic" panose="020B0502020202020204"/>
            </a:rPr>
            <a:t>Collecting </a:t>
          </a:r>
          <a:r>
            <a:rPr lang="en-GB" dirty="0"/>
            <a:t>examples of work that reflect the children’s progress.</a:t>
          </a:r>
          <a:endParaRPr lang="en-US" dirty="0"/>
        </a:p>
      </dgm:t>
    </dgm:pt>
    <dgm:pt modelId="{9430801E-E78D-4687-B230-76445B7A9DE5}" type="parTrans" cxnId="{71B59D30-C821-4037-9AD9-E126CF853F70}">
      <dgm:prSet/>
      <dgm:spPr/>
      <dgm:t>
        <a:bodyPr/>
        <a:lstStyle/>
        <a:p>
          <a:endParaRPr lang="en-US"/>
        </a:p>
      </dgm:t>
    </dgm:pt>
    <dgm:pt modelId="{0C4B57C3-732E-4088-8313-ED1984C1BB00}" type="sibTrans" cxnId="{71B59D30-C821-4037-9AD9-E126CF853F70}">
      <dgm:prSet/>
      <dgm:spPr/>
      <dgm:t>
        <a:bodyPr/>
        <a:lstStyle/>
        <a:p>
          <a:endParaRPr lang="en-US"/>
        </a:p>
      </dgm:t>
    </dgm:pt>
    <dgm:pt modelId="{0F1BF886-BF77-49A2-B566-006847CDED7C}">
      <dgm:prSet/>
      <dgm:spPr/>
      <dgm:t>
        <a:bodyPr/>
        <a:lstStyle/>
        <a:p>
          <a:pPr rtl="0"/>
          <a:r>
            <a:rPr lang="en-GB" b="1" dirty="0"/>
            <a:t>Floor books- </a:t>
          </a:r>
          <a:r>
            <a:rPr lang="en-GB" dirty="0"/>
            <a:t>working with groups of children to record their learning in a class book</a:t>
          </a:r>
          <a:r>
            <a:rPr lang="en-GB" dirty="0">
              <a:latin typeface="Century Gothic" panose="020B0502020202020204"/>
            </a:rPr>
            <a:t>. We</a:t>
          </a:r>
          <a:r>
            <a:rPr lang="en-GB" dirty="0"/>
            <a:t> </a:t>
          </a:r>
          <a:r>
            <a:rPr lang="en-GB" dirty="0">
              <a:latin typeface="Century Gothic" panose="020B0502020202020204"/>
            </a:rPr>
            <a:t>will be </a:t>
          </a:r>
          <a:r>
            <a:rPr lang="en-GB" dirty="0"/>
            <a:t>encouraging children to reflect on what they have learnt to see if they have retained the vocabulary</a:t>
          </a:r>
          <a:r>
            <a:rPr lang="en-GB" dirty="0">
              <a:latin typeface="Century Gothic" panose="020B0502020202020204"/>
            </a:rPr>
            <a:t> and teaching.</a:t>
          </a:r>
          <a:endParaRPr lang="en-US" dirty="0"/>
        </a:p>
      </dgm:t>
    </dgm:pt>
    <dgm:pt modelId="{72CB1A2F-87DF-4020-8F26-B2654E2451BA}" type="parTrans" cxnId="{16B4FF01-A22D-4D58-8808-FEDC38BD8061}">
      <dgm:prSet/>
      <dgm:spPr/>
      <dgm:t>
        <a:bodyPr/>
        <a:lstStyle/>
        <a:p>
          <a:endParaRPr lang="en-US"/>
        </a:p>
      </dgm:t>
    </dgm:pt>
    <dgm:pt modelId="{D5B910C0-8276-4BBF-9037-DC4923BCEC33}" type="sibTrans" cxnId="{16B4FF01-A22D-4D58-8808-FEDC38BD8061}">
      <dgm:prSet/>
      <dgm:spPr/>
      <dgm:t>
        <a:bodyPr/>
        <a:lstStyle/>
        <a:p>
          <a:endParaRPr lang="en-US"/>
        </a:p>
      </dgm:t>
    </dgm:pt>
    <dgm:pt modelId="{06B3F64C-2B55-4BF6-BD1B-D92A62AB5B73}" type="pres">
      <dgm:prSet presAssocID="{18422ED6-6B43-44C3-84D1-113342D9E392}" presName="linear" presStyleCnt="0">
        <dgm:presLayoutVars>
          <dgm:animLvl val="lvl"/>
          <dgm:resizeHandles val="exact"/>
        </dgm:presLayoutVars>
      </dgm:prSet>
      <dgm:spPr/>
    </dgm:pt>
    <dgm:pt modelId="{95262F63-ACF4-4621-B649-07A41FC7D094}" type="pres">
      <dgm:prSet presAssocID="{345471E6-6E37-41EE-8DBB-7AC6F42AD27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68D4718-2F65-49CE-B9C2-F3FC22E6D95E}" type="pres">
      <dgm:prSet presAssocID="{9126AE1A-A2DD-47C5-9E94-4540BB12A20D}" presName="spacer" presStyleCnt="0"/>
      <dgm:spPr/>
    </dgm:pt>
    <dgm:pt modelId="{5874D14F-4BF8-4826-A0F1-9A81216F7B79}" type="pres">
      <dgm:prSet presAssocID="{3ECFD4FC-1A94-4ABD-A105-677AE8CA559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0259CCA-996A-4FE8-B899-F6F6C0B46B60}" type="pres">
      <dgm:prSet presAssocID="{0C4B57C3-732E-4088-8313-ED1984C1BB00}" presName="spacer" presStyleCnt="0"/>
      <dgm:spPr/>
    </dgm:pt>
    <dgm:pt modelId="{71A26234-9B08-42FA-AC49-345A867DC193}" type="pres">
      <dgm:prSet presAssocID="{0F1BF886-BF77-49A2-B566-006847CDED7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6B4FF01-A22D-4D58-8808-FEDC38BD8061}" srcId="{18422ED6-6B43-44C3-84D1-113342D9E392}" destId="{0F1BF886-BF77-49A2-B566-006847CDED7C}" srcOrd="2" destOrd="0" parTransId="{72CB1A2F-87DF-4020-8F26-B2654E2451BA}" sibTransId="{D5B910C0-8276-4BBF-9037-DC4923BCEC33}"/>
    <dgm:cxn modelId="{4145C41B-7BB1-4C52-A931-8B651F4087FB}" type="presOf" srcId="{345471E6-6E37-41EE-8DBB-7AC6F42AD27A}" destId="{95262F63-ACF4-4621-B649-07A41FC7D094}" srcOrd="0" destOrd="0" presId="urn:microsoft.com/office/officeart/2005/8/layout/vList2"/>
    <dgm:cxn modelId="{71B59D30-C821-4037-9AD9-E126CF853F70}" srcId="{18422ED6-6B43-44C3-84D1-113342D9E392}" destId="{3ECFD4FC-1A94-4ABD-A105-677AE8CA559E}" srcOrd="1" destOrd="0" parTransId="{9430801E-E78D-4687-B230-76445B7A9DE5}" sibTransId="{0C4B57C3-732E-4088-8313-ED1984C1BB00}"/>
    <dgm:cxn modelId="{8CB3256C-E93B-446A-8DE8-399BFCF5502B}" type="presOf" srcId="{3ECFD4FC-1A94-4ABD-A105-677AE8CA559E}" destId="{5874D14F-4BF8-4826-A0F1-9A81216F7B79}" srcOrd="0" destOrd="0" presId="urn:microsoft.com/office/officeart/2005/8/layout/vList2"/>
    <dgm:cxn modelId="{5EA4D556-F274-40D5-86D5-77F94D891DB7}" type="presOf" srcId="{0F1BF886-BF77-49A2-B566-006847CDED7C}" destId="{71A26234-9B08-42FA-AC49-345A867DC193}" srcOrd="0" destOrd="0" presId="urn:microsoft.com/office/officeart/2005/8/layout/vList2"/>
    <dgm:cxn modelId="{F9C102DA-D428-4F7B-A207-7E56360E42FD}" type="presOf" srcId="{18422ED6-6B43-44C3-84D1-113342D9E392}" destId="{06B3F64C-2B55-4BF6-BD1B-D92A62AB5B73}" srcOrd="0" destOrd="0" presId="urn:microsoft.com/office/officeart/2005/8/layout/vList2"/>
    <dgm:cxn modelId="{A9BE7BE9-2E9C-463A-AAD4-BE967980E94E}" srcId="{18422ED6-6B43-44C3-84D1-113342D9E392}" destId="{345471E6-6E37-41EE-8DBB-7AC6F42AD27A}" srcOrd="0" destOrd="0" parTransId="{1AC2A2E7-1AEE-4C78-80D0-BE1F65E60826}" sibTransId="{9126AE1A-A2DD-47C5-9E94-4540BB12A20D}"/>
    <dgm:cxn modelId="{5C5040B2-0F58-4E37-AD04-4A6B934CBFF5}" type="presParOf" srcId="{06B3F64C-2B55-4BF6-BD1B-D92A62AB5B73}" destId="{95262F63-ACF4-4621-B649-07A41FC7D094}" srcOrd="0" destOrd="0" presId="urn:microsoft.com/office/officeart/2005/8/layout/vList2"/>
    <dgm:cxn modelId="{AFC3449E-3341-4EAB-B869-7AF25E17CD84}" type="presParOf" srcId="{06B3F64C-2B55-4BF6-BD1B-D92A62AB5B73}" destId="{268D4718-2F65-49CE-B9C2-F3FC22E6D95E}" srcOrd="1" destOrd="0" presId="urn:microsoft.com/office/officeart/2005/8/layout/vList2"/>
    <dgm:cxn modelId="{DA19C8F5-B787-4D95-B54E-E34A728529EA}" type="presParOf" srcId="{06B3F64C-2B55-4BF6-BD1B-D92A62AB5B73}" destId="{5874D14F-4BF8-4826-A0F1-9A81216F7B79}" srcOrd="2" destOrd="0" presId="urn:microsoft.com/office/officeart/2005/8/layout/vList2"/>
    <dgm:cxn modelId="{B133E819-D736-4F67-B53E-88A363992C4A}" type="presParOf" srcId="{06B3F64C-2B55-4BF6-BD1B-D92A62AB5B73}" destId="{50259CCA-996A-4FE8-B899-F6F6C0B46B60}" srcOrd="3" destOrd="0" presId="urn:microsoft.com/office/officeart/2005/8/layout/vList2"/>
    <dgm:cxn modelId="{60A01DCC-79E0-4C79-BC2F-FF1B0F23DCE3}" type="presParOf" srcId="{06B3F64C-2B55-4BF6-BD1B-D92A62AB5B73}" destId="{71A26234-9B08-42FA-AC49-345A867DC19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783DB74-F4AA-42F5-80EE-F93299EADCD7}" type="doc">
      <dgm:prSet loTypeId="urn:microsoft.com/office/officeart/2005/8/layout/default" loCatId="list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2A3BF918-0F15-4181-9914-5DCABB6565E4}">
      <dgm:prSet/>
      <dgm:spPr/>
      <dgm:t>
        <a:bodyPr/>
        <a:lstStyle/>
        <a:p>
          <a:r>
            <a:rPr lang="en-GB"/>
            <a:t>Registration</a:t>
          </a:r>
          <a:endParaRPr lang="en-US"/>
        </a:p>
      </dgm:t>
    </dgm:pt>
    <dgm:pt modelId="{A66ECA04-5F0E-48A3-A69D-BA90A050080B}" type="parTrans" cxnId="{CCB9E8E2-2AFA-43C9-A011-2838049B15B3}">
      <dgm:prSet/>
      <dgm:spPr/>
      <dgm:t>
        <a:bodyPr/>
        <a:lstStyle/>
        <a:p>
          <a:endParaRPr lang="en-US"/>
        </a:p>
      </dgm:t>
    </dgm:pt>
    <dgm:pt modelId="{FC586F85-5C07-47AB-B749-44635735D1E5}" type="sibTrans" cxnId="{CCB9E8E2-2AFA-43C9-A011-2838049B15B3}">
      <dgm:prSet/>
      <dgm:spPr/>
      <dgm:t>
        <a:bodyPr/>
        <a:lstStyle/>
        <a:p>
          <a:endParaRPr lang="en-US"/>
        </a:p>
      </dgm:t>
    </dgm:pt>
    <dgm:pt modelId="{47DF51E0-9273-44F9-9941-4A8E8F37DF17}">
      <dgm:prSet/>
      <dgm:spPr/>
      <dgm:t>
        <a:bodyPr/>
        <a:lstStyle/>
        <a:p>
          <a:r>
            <a:rPr lang="en-GB"/>
            <a:t>Read, Write Inc</a:t>
          </a:r>
          <a:endParaRPr lang="en-US"/>
        </a:p>
      </dgm:t>
    </dgm:pt>
    <dgm:pt modelId="{957F63B2-4104-4E75-87C8-B7C36228E6D6}" type="parTrans" cxnId="{B7370E4A-3BFB-4DED-A811-C0D4C45F3D00}">
      <dgm:prSet/>
      <dgm:spPr/>
      <dgm:t>
        <a:bodyPr/>
        <a:lstStyle/>
        <a:p>
          <a:endParaRPr lang="en-US"/>
        </a:p>
      </dgm:t>
    </dgm:pt>
    <dgm:pt modelId="{8697A3F1-B253-41D9-A3B5-6DB2305032B2}" type="sibTrans" cxnId="{B7370E4A-3BFB-4DED-A811-C0D4C45F3D00}">
      <dgm:prSet/>
      <dgm:spPr/>
      <dgm:t>
        <a:bodyPr/>
        <a:lstStyle/>
        <a:p>
          <a:endParaRPr lang="en-US"/>
        </a:p>
      </dgm:t>
    </dgm:pt>
    <dgm:pt modelId="{79BB7691-51B9-4F06-9F4B-CC25F38CEB39}">
      <dgm:prSet/>
      <dgm:spPr/>
      <dgm:t>
        <a:bodyPr/>
        <a:lstStyle/>
        <a:p>
          <a:r>
            <a:rPr lang="en-GB"/>
            <a:t>Work and play</a:t>
          </a:r>
          <a:endParaRPr lang="en-US"/>
        </a:p>
      </dgm:t>
    </dgm:pt>
    <dgm:pt modelId="{1B90A83C-8399-431C-AD81-E517AF1921A5}" type="parTrans" cxnId="{A981F747-2B5B-4AB7-B451-0A7E64FC555A}">
      <dgm:prSet/>
      <dgm:spPr/>
      <dgm:t>
        <a:bodyPr/>
        <a:lstStyle/>
        <a:p>
          <a:endParaRPr lang="en-US"/>
        </a:p>
      </dgm:t>
    </dgm:pt>
    <dgm:pt modelId="{56699319-D08E-4DD3-8189-52345930F677}" type="sibTrans" cxnId="{A981F747-2B5B-4AB7-B451-0A7E64FC555A}">
      <dgm:prSet/>
      <dgm:spPr/>
      <dgm:t>
        <a:bodyPr/>
        <a:lstStyle/>
        <a:p>
          <a:endParaRPr lang="en-US"/>
        </a:p>
      </dgm:t>
    </dgm:pt>
    <dgm:pt modelId="{5927A0F6-98DC-4B22-A13C-C2AAA2B6696F}">
      <dgm:prSet/>
      <dgm:spPr/>
      <dgm:t>
        <a:bodyPr/>
        <a:lstStyle/>
        <a:p>
          <a:r>
            <a:rPr lang="en-GB"/>
            <a:t>Mathematics</a:t>
          </a:r>
          <a:endParaRPr lang="en-US"/>
        </a:p>
      </dgm:t>
    </dgm:pt>
    <dgm:pt modelId="{69201D79-86EA-4B8B-B6C9-1BDB84A48F91}" type="parTrans" cxnId="{C544AE4F-969A-414D-8022-B159D8648E5F}">
      <dgm:prSet/>
      <dgm:spPr/>
      <dgm:t>
        <a:bodyPr/>
        <a:lstStyle/>
        <a:p>
          <a:endParaRPr lang="en-US"/>
        </a:p>
      </dgm:t>
    </dgm:pt>
    <dgm:pt modelId="{4238AE18-8356-4BC7-9C51-0B2693E39B58}" type="sibTrans" cxnId="{C544AE4F-969A-414D-8022-B159D8648E5F}">
      <dgm:prSet/>
      <dgm:spPr/>
      <dgm:t>
        <a:bodyPr/>
        <a:lstStyle/>
        <a:p>
          <a:endParaRPr lang="en-US"/>
        </a:p>
      </dgm:t>
    </dgm:pt>
    <dgm:pt modelId="{F0276D51-C28D-4D12-9EB0-81E7FE09DAB5}">
      <dgm:prSet/>
      <dgm:spPr/>
      <dgm:t>
        <a:bodyPr/>
        <a:lstStyle/>
        <a:p>
          <a:r>
            <a:rPr lang="en-GB"/>
            <a:t>Lunchtime</a:t>
          </a:r>
          <a:endParaRPr lang="en-US"/>
        </a:p>
      </dgm:t>
    </dgm:pt>
    <dgm:pt modelId="{F9CF4306-2311-4723-BE81-4ADB60F40315}" type="parTrans" cxnId="{EE3D6CD6-D708-4D5D-BE7A-75652E0C63FD}">
      <dgm:prSet/>
      <dgm:spPr/>
      <dgm:t>
        <a:bodyPr/>
        <a:lstStyle/>
        <a:p>
          <a:endParaRPr lang="en-US"/>
        </a:p>
      </dgm:t>
    </dgm:pt>
    <dgm:pt modelId="{A95FC3AE-84D2-4A86-A6AA-40C84338BAE8}" type="sibTrans" cxnId="{EE3D6CD6-D708-4D5D-BE7A-75652E0C63FD}">
      <dgm:prSet/>
      <dgm:spPr/>
      <dgm:t>
        <a:bodyPr/>
        <a:lstStyle/>
        <a:p>
          <a:endParaRPr lang="en-US"/>
        </a:p>
      </dgm:t>
    </dgm:pt>
    <dgm:pt modelId="{074B43CB-7526-42C5-AAC5-C3769CC6CD6B}">
      <dgm:prSet/>
      <dgm:spPr/>
      <dgm:t>
        <a:bodyPr/>
        <a:lstStyle/>
        <a:p>
          <a:r>
            <a:rPr lang="en-GB"/>
            <a:t>Discovery time</a:t>
          </a:r>
          <a:endParaRPr lang="en-US"/>
        </a:p>
      </dgm:t>
    </dgm:pt>
    <dgm:pt modelId="{00403C3B-E653-4F4C-A528-551C78190552}" type="parTrans" cxnId="{02784883-6575-41EC-91C5-794284EFD97E}">
      <dgm:prSet/>
      <dgm:spPr/>
      <dgm:t>
        <a:bodyPr/>
        <a:lstStyle/>
        <a:p>
          <a:endParaRPr lang="en-US"/>
        </a:p>
      </dgm:t>
    </dgm:pt>
    <dgm:pt modelId="{4A155547-ABCB-40ED-9E68-7780FB61679E}" type="sibTrans" cxnId="{02784883-6575-41EC-91C5-794284EFD97E}">
      <dgm:prSet/>
      <dgm:spPr/>
      <dgm:t>
        <a:bodyPr/>
        <a:lstStyle/>
        <a:p>
          <a:endParaRPr lang="en-US"/>
        </a:p>
      </dgm:t>
    </dgm:pt>
    <dgm:pt modelId="{4C125629-26F8-4615-A17B-8F41804154EE}">
      <dgm:prSet/>
      <dgm:spPr/>
      <dgm:t>
        <a:bodyPr/>
        <a:lstStyle/>
        <a:p>
          <a:r>
            <a:rPr lang="en-GB"/>
            <a:t>Work and play</a:t>
          </a:r>
          <a:endParaRPr lang="en-US"/>
        </a:p>
      </dgm:t>
    </dgm:pt>
    <dgm:pt modelId="{BC47E900-2F98-47CA-A9B6-35FE4CFAE2EC}" type="parTrans" cxnId="{80A7C73D-2A87-4481-863D-D5C6328E8CC8}">
      <dgm:prSet/>
      <dgm:spPr/>
      <dgm:t>
        <a:bodyPr/>
        <a:lstStyle/>
        <a:p>
          <a:endParaRPr lang="en-US"/>
        </a:p>
      </dgm:t>
    </dgm:pt>
    <dgm:pt modelId="{C883196D-191F-4BB2-A8AF-A911419298AD}" type="sibTrans" cxnId="{80A7C73D-2A87-4481-863D-D5C6328E8CC8}">
      <dgm:prSet/>
      <dgm:spPr/>
      <dgm:t>
        <a:bodyPr/>
        <a:lstStyle/>
        <a:p>
          <a:endParaRPr lang="en-US"/>
        </a:p>
      </dgm:t>
    </dgm:pt>
    <dgm:pt modelId="{AF0D5BD8-EE06-45EB-9588-085151C2EE32}">
      <dgm:prSet/>
      <dgm:spPr/>
      <dgm:t>
        <a:bodyPr/>
        <a:lstStyle/>
        <a:p>
          <a:r>
            <a:rPr lang="en-GB"/>
            <a:t>Story time</a:t>
          </a:r>
          <a:endParaRPr lang="en-US"/>
        </a:p>
      </dgm:t>
    </dgm:pt>
    <dgm:pt modelId="{7F28D10A-CEBF-4F35-BD86-701D26AED9C8}" type="parTrans" cxnId="{274AF901-49F4-4818-AF00-631338DE49CB}">
      <dgm:prSet/>
      <dgm:spPr/>
      <dgm:t>
        <a:bodyPr/>
        <a:lstStyle/>
        <a:p>
          <a:endParaRPr lang="en-US"/>
        </a:p>
      </dgm:t>
    </dgm:pt>
    <dgm:pt modelId="{2AC93997-C05F-471E-A3F3-06F57476AF5D}" type="sibTrans" cxnId="{274AF901-49F4-4818-AF00-631338DE49CB}">
      <dgm:prSet/>
      <dgm:spPr/>
      <dgm:t>
        <a:bodyPr/>
        <a:lstStyle/>
        <a:p>
          <a:endParaRPr lang="en-US"/>
        </a:p>
      </dgm:t>
    </dgm:pt>
    <dgm:pt modelId="{06A195ED-F973-407B-A160-71CEEE314AD7}">
      <dgm:prSet/>
      <dgm:spPr/>
      <dgm:t>
        <a:bodyPr/>
        <a:lstStyle/>
        <a:p>
          <a:r>
            <a:rPr lang="en-GB"/>
            <a:t>Home time</a:t>
          </a:r>
          <a:endParaRPr lang="en-US"/>
        </a:p>
      </dgm:t>
    </dgm:pt>
    <dgm:pt modelId="{E62C7C48-1ADE-408D-B0D3-B753517DA1FE}" type="parTrans" cxnId="{165819F0-DC67-4BA2-BD86-FD42C27A286A}">
      <dgm:prSet/>
      <dgm:spPr/>
      <dgm:t>
        <a:bodyPr/>
        <a:lstStyle/>
        <a:p>
          <a:endParaRPr lang="en-US"/>
        </a:p>
      </dgm:t>
    </dgm:pt>
    <dgm:pt modelId="{F7B020F6-06C4-4F1A-BC44-D601857A8D2B}" type="sibTrans" cxnId="{165819F0-DC67-4BA2-BD86-FD42C27A286A}">
      <dgm:prSet/>
      <dgm:spPr/>
      <dgm:t>
        <a:bodyPr/>
        <a:lstStyle/>
        <a:p>
          <a:endParaRPr lang="en-US"/>
        </a:p>
      </dgm:t>
    </dgm:pt>
    <dgm:pt modelId="{3467B70E-46DE-465A-95BB-B2F69273B76E}" type="pres">
      <dgm:prSet presAssocID="{7783DB74-F4AA-42F5-80EE-F93299EADCD7}" presName="diagram" presStyleCnt="0">
        <dgm:presLayoutVars>
          <dgm:dir/>
          <dgm:resizeHandles val="exact"/>
        </dgm:presLayoutVars>
      </dgm:prSet>
      <dgm:spPr/>
    </dgm:pt>
    <dgm:pt modelId="{F15467E8-4D0A-4227-8F8E-411455BE270E}" type="pres">
      <dgm:prSet presAssocID="{2A3BF918-0F15-4181-9914-5DCABB6565E4}" presName="node" presStyleLbl="node1" presStyleIdx="0" presStyleCnt="9">
        <dgm:presLayoutVars>
          <dgm:bulletEnabled val="1"/>
        </dgm:presLayoutVars>
      </dgm:prSet>
      <dgm:spPr/>
    </dgm:pt>
    <dgm:pt modelId="{8B1C32BC-B989-4D4D-8115-3152FDF0B1F3}" type="pres">
      <dgm:prSet presAssocID="{FC586F85-5C07-47AB-B749-44635735D1E5}" presName="sibTrans" presStyleCnt="0"/>
      <dgm:spPr/>
    </dgm:pt>
    <dgm:pt modelId="{3BBD16D4-4343-40B8-8DEB-20EF3EC732D6}" type="pres">
      <dgm:prSet presAssocID="{47DF51E0-9273-44F9-9941-4A8E8F37DF17}" presName="node" presStyleLbl="node1" presStyleIdx="1" presStyleCnt="9">
        <dgm:presLayoutVars>
          <dgm:bulletEnabled val="1"/>
        </dgm:presLayoutVars>
      </dgm:prSet>
      <dgm:spPr/>
    </dgm:pt>
    <dgm:pt modelId="{3FF150E2-DCE4-4587-A0BB-E2C8E93B03C7}" type="pres">
      <dgm:prSet presAssocID="{8697A3F1-B253-41D9-A3B5-6DB2305032B2}" presName="sibTrans" presStyleCnt="0"/>
      <dgm:spPr/>
    </dgm:pt>
    <dgm:pt modelId="{362D05E2-D421-47C0-AC6B-DCFAA72BC11C}" type="pres">
      <dgm:prSet presAssocID="{79BB7691-51B9-4F06-9F4B-CC25F38CEB39}" presName="node" presStyleLbl="node1" presStyleIdx="2" presStyleCnt="9">
        <dgm:presLayoutVars>
          <dgm:bulletEnabled val="1"/>
        </dgm:presLayoutVars>
      </dgm:prSet>
      <dgm:spPr/>
    </dgm:pt>
    <dgm:pt modelId="{F169F09F-3AD3-49F0-A43D-E62080F080DE}" type="pres">
      <dgm:prSet presAssocID="{56699319-D08E-4DD3-8189-52345930F677}" presName="sibTrans" presStyleCnt="0"/>
      <dgm:spPr/>
    </dgm:pt>
    <dgm:pt modelId="{ECAB8E13-98DF-4AA8-ADD8-1B31B24AF2CB}" type="pres">
      <dgm:prSet presAssocID="{5927A0F6-98DC-4B22-A13C-C2AAA2B6696F}" presName="node" presStyleLbl="node1" presStyleIdx="3" presStyleCnt="9">
        <dgm:presLayoutVars>
          <dgm:bulletEnabled val="1"/>
        </dgm:presLayoutVars>
      </dgm:prSet>
      <dgm:spPr/>
    </dgm:pt>
    <dgm:pt modelId="{633E66A3-0D6B-4BFA-B35A-1897C08C9A45}" type="pres">
      <dgm:prSet presAssocID="{4238AE18-8356-4BC7-9C51-0B2693E39B58}" presName="sibTrans" presStyleCnt="0"/>
      <dgm:spPr/>
    </dgm:pt>
    <dgm:pt modelId="{296B4B14-D7BE-42B3-9333-23FDC53A13C8}" type="pres">
      <dgm:prSet presAssocID="{F0276D51-C28D-4D12-9EB0-81E7FE09DAB5}" presName="node" presStyleLbl="node1" presStyleIdx="4" presStyleCnt="9">
        <dgm:presLayoutVars>
          <dgm:bulletEnabled val="1"/>
        </dgm:presLayoutVars>
      </dgm:prSet>
      <dgm:spPr/>
    </dgm:pt>
    <dgm:pt modelId="{312D0E17-3B30-45A5-AE06-7C7227BD47D5}" type="pres">
      <dgm:prSet presAssocID="{A95FC3AE-84D2-4A86-A6AA-40C84338BAE8}" presName="sibTrans" presStyleCnt="0"/>
      <dgm:spPr/>
    </dgm:pt>
    <dgm:pt modelId="{A5CDA13B-86DE-4CC3-811C-CDC252924D20}" type="pres">
      <dgm:prSet presAssocID="{074B43CB-7526-42C5-AAC5-C3769CC6CD6B}" presName="node" presStyleLbl="node1" presStyleIdx="5" presStyleCnt="9">
        <dgm:presLayoutVars>
          <dgm:bulletEnabled val="1"/>
        </dgm:presLayoutVars>
      </dgm:prSet>
      <dgm:spPr/>
    </dgm:pt>
    <dgm:pt modelId="{4B8F5037-C5C1-48EE-90BB-2C7ECD46186B}" type="pres">
      <dgm:prSet presAssocID="{4A155547-ABCB-40ED-9E68-7780FB61679E}" presName="sibTrans" presStyleCnt="0"/>
      <dgm:spPr/>
    </dgm:pt>
    <dgm:pt modelId="{A1D4A7F7-D081-47BC-82CA-35BC5D565E54}" type="pres">
      <dgm:prSet presAssocID="{4C125629-26F8-4615-A17B-8F41804154EE}" presName="node" presStyleLbl="node1" presStyleIdx="6" presStyleCnt="9">
        <dgm:presLayoutVars>
          <dgm:bulletEnabled val="1"/>
        </dgm:presLayoutVars>
      </dgm:prSet>
      <dgm:spPr/>
    </dgm:pt>
    <dgm:pt modelId="{950111F4-55EA-4673-9A8E-53BC8BBFB7CE}" type="pres">
      <dgm:prSet presAssocID="{C883196D-191F-4BB2-A8AF-A911419298AD}" presName="sibTrans" presStyleCnt="0"/>
      <dgm:spPr/>
    </dgm:pt>
    <dgm:pt modelId="{D1DAE74D-3C39-41AD-A55F-CBFEB28B6CD3}" type="pres">
      <dgm:prSet presAssocID="{AF0D5BD8-EE06-45EB-9588-085151C2EE32}" presName="node" presStyleLbl="node1" presStyleIdx="7" presStyleCnt="9">
        <dgm:presLayoutVars>
          <dgm:bulletEnabled val="1"/>
        </dgm:presLayoutVars>
      </dgm:prSet>
      <dgm:spPr/>
    </dgm:pt>
    <dgm:pt modelId="{EE78489E-ED84-4C17-9786-1D6D67B3E0FF}" type="pres">
      <dgm:prSet presAssocID="{2AC93997-C05F-471E-A3F3-06F57476AF5D}" presName="sibTrans" presStyleCnt="0"/>
      <dgm:spPr/>
    </dgm:pt>
    <dgm:pt modelId="{10EBFF3C-229D-4C85-B0B3-50678B14353A}" type="pres">
      <dgm:prSet presAssocID="{06A195ED-F973-407B-A160-71CEEE314AD7}" presName="node" presStyleLbl="node1" presStyleIdx="8" presStyleCnt="9">
        <dgm:presLayoutVars>
          <dgm:bulletEnabled val="1"/>
        </dgm:presLayoutVars>
      </dgm:prSet>
      <dgm:spPr/>
    </dgm:pt>
  </dgm:ptLst>
  <dgm:cxnLst>
    <dgm:cxn modelId="{7DCA7801-8D5F-4CF3-AB54-F5871615670E}" type="presOf" srcId="{F0276D51-C28D-4D12-9EB0-81E7FE09DAB5}" destId="{296B4B14-D7BE-42B3-9333-23FDC53A13C8}" srcOrd="0" destOrd="0" presId="urn:microsoft.com/office/officeart/2005/8/layout/default"/>
    <dgm:cxn modelId="{274AF901-49F4-4818-AF00-631338DE49CB}" srcId="{7783DB74-F4AA-42F5-80EE-F93299EADCD7}" destId="{AF0D5BD8-EE06-45EB-9588-085151C2EE32}" srcOrd="7" destOrd="0" parTransId="{7F28D10A-CEBF-4F35-BD86-701D26AED9C8}" sibTransId="{2AC93997-C05F-471E-A3F3-06F57476AF5D}"/>
    <dgm:cxn modelId="{01687018-95ED-407D-BF6D-01F02BC96660}" type="presOf" srcId="{5927A0F6-98DC-4B22-A13C-C2AAA2B6696F}" destId="{ECAB8E13-98DF-4AA8-ADD8-1B31B24AF2CB}" srcOrd="0" destOrd="0" presId="urn:microsoft.com/office/officeart/2005/8/layout/default"/>
    <dgm:cxn modelId="{CEECCC3A-60B2-459E-9339-D5D60111C629}" type="presOf" srcId="{2A3BF918-0F15-4181-9914-5DCABB6565E4}" destId="{F15467E8-4D0A-4227-8F8E-411455BE270E}" srcOrd="0" destOrd="0" presId="urn:microsoft.com/office/officeart/2005/8/layout/default"/>
    <dgm:cxn modelId="{80A7C73D-2A87-4481-863D-D5C6328E8CC8}" srcId="{7783DB74-F4AA-42F5-80EE-F93299EADCD7}" destId="{4C125629-26F8-4615-A17B-8F41804154EE}" srcOrd="6" destOrd="0" parTransId="{BC47E900-2F98-47CA-A9B6-35FE4CFAE2EC}" sibTransId="{C883196D-191F-4BB2-A8AF-A911419298AD}"/>
    <dgm:cxn modelId="{A981F747-2B5B-4AB7-B451-0A7E64FC555A}" srcId="{7783DB74-F4AA-42F5-80EE-F93299EADCD7}" destId="{79BB7691-51B9-4F06-9F4B-CC25F38CEB39}" srcOrd="2" destOrd="0" parTransId="{1B90A83C-8399-431C-AD81-E517AF1921A5}" sibTransId="{56699319-D08E-4DD3-8189-52345930F677}"/>
    <dgm:cxn modelId="{B7370E4A-3BFB-4DED-A811-C0D4C45F3D00}" srcId="{7783DB74-F4AA-42F5-80EE-F93299EADCD7}" destId="{47DF51E0-9273-44F9-9941-4A8E8F37DF17}" srcOrd="1" destOrd="0" parTransId="{957F63B2-4104-4E75-87C8-B7C36228E6D6}" sibTransId="{8697A3F1-B253-41D9-A3B5-6DB2305032B2}"/>
    <dgm:cxn modelId="{BB01A86F-107D-4A24-9585-E92D6C0C490E}" type="presOf" srcId="{79BB7691-51B9-4F06-9F4B-CC25F38CEB39}" destId="{362D05E2-D421-47C0-AC6B-DCFAA72BC11C}" srcOrd="0" destOrd="0" presId="urn:microsoft.com/office/officeart/2005/8/layout/default"/>
    <dgm:cxn modelId="{C544AE4F-969A-414D-8022-B159D8648E5F}" srcId="{7783DB74-F4AA-42F5-80EE-F93299EADCD7}" destId="{5927A0F6-98DC-4B22-A13C-C2AAA2B6696F}" srcOrd="3" destOrd="0" parTransId="{69201D79-86EA-4B8B-B6C9-1BDB84A48F91}" sibTransId="{4238AE18-8356-4BC7-9C51-0B2693E39B58}"/>
    <dgm:cxn modelId="{108E5778-2B37-4541-B6BD-B56247A1DD48}" type="presOf" srcId="{7783DB74-F4AA-42F5-80EE-F93299EADCD7}" destId="{3467B70E-46DE-465A-95BB-B2F69273B76E}" srcOrd="0" destOrd="0" presId="urn:microsoft.com/office/officeart/2005/8/layout/default"/>
    <dgm:cxn modelId="{02784883-6575-41EC-91C5-794284EFD97E}" srcId="{7783DB74-F4AA-42F5-80EE-F93299EADCD7}" destId="{074B43CB-7526-42C5-AAC5-C3769CC6CD6B}" srcOrd="5" destOrd="0" parTransId="{00403C3B-E653-4F4C-A528-551C78190552}" sibTransId="{4A155547-ABCB-40ED-9E68-7780FB61679E}"/>
    <dgm:cxn modelId="{38E6CAA5-93E6-43B7-9CB8-20048336F762}" type="presOf" srcId="{47DF51E0-9273-44F9-9941-4A8E8F37DF17}" destId="{3BBD16D4-4343-40B8-8DEB-20EF3EC732D6}" srcOrd="0" destOrd="0" presId="urn:microsoft.com/office/officeart/2005/8/layout/default"/>
    <dgm:cxn modelId="{B885ECA6-4919-4BA6-88E5-CEE3DAE3CA6C}" type="presOf" srcId="{4C125629-26F8-4615-A17B-8F41804154EE}" destId="{A1D4A7F7-D081-47BC-82CA-35BC5D565E54}" srcOrd="0" destOrd="0" presId="urn:microsoft.com/office/officeart/2005/8/layout/default"/>
    <dgm:cxn modelId="{AFAC44C3-A0EF-43FA-A2C2-81E0C32EBB93}" type="presOf" srcId="{06A195ED-F973-407B-A160-71CEEE314AD7}" destId="{10EBFF3C-229D-4C85-B0B3-50678B14353A}" srcOrd="0" destOrd="0" presId="urn:microsoft.com/office/officeart/2005/8/layout/default"/>
    <dgm:cxn modelId="{C3B49ACC-63A6-4D68-948F-96D52270C1DF}" type="presOf" srcId="{074B43CB-7526-42C5-AAC5-C3769CC6CD6B}" destId="{A5CDA13B-86DE-4CC3-811C-CDC252924D20}" srcOrd="0" destOrd="0" presId="urn:microsoft.com/office/officeart/2005/8/layout/default"/>
    <dgm:cxn modelId="{EE3D6CD6-D708-4D5D-BE7A-75652E0C63FD}" srcId="{7783DB74-F4AA-42F5-80EE-F93299EADCD7}" destId="{F0276D51-C28D-4D12-9EB0-81E7FE09DAB5}" srcOrd="4" destOrd="0" parTransId="{F9CF4306-2311-4723-BE81-4ADB60F40315}" sibTransId="{A95FC3AE-84D2-4A86-A6AA-40C84338BAE8}"/>
    <dgm:cxn modelId="{B7F341DA-5AA5-4C8F-AA12-2AF5A2CBF782}" type="presOf" srcId="{AF0D5BD8-EE06-45EB-9588-085151C2EE32}" destId="{D1DAE74D-3C39-41AD-A55F-CBFEB28B6CD3}" srcOrd="0" destOrd="0" presId="urn:microsoft.com/office/officeart/2005/8/layout/default"/>
    <dgm:cxn modelId="{CCB9E8E2-2AFA-43C9-A011-2838049B15B3}" srcId="{7783DB74-F4AA-42F5-80EE-F93299EADCD7}" destId="{2A3BF918-0F15-4181-9914-5DCABB6565E4}" srcOrd="0" destOrd="0" parTransId="{A66ECA04-5F0E-48A3-A69D-BA90A050080B}" sibTransId="{FC586F85-5C07-47AB-B749-44635735D1E5}"/>
    <dgm:cxn modelId="{165819F0-DC67-4BA2-BD86-FD42C27A286A}" srcId="{7783DB74-F4AA-42F5-80EE-F93299EADCD7}" destId="{06A195ED-F973-407B-A160-71CEEE314AD7}" srcOrd="8" destOrd="0" parTransId="{E62C7C48-1ADE-408D-B0D3-B753517DA1FE}" sibTransId="{F7B020F6-06C4-4F1A-BC44-D601857A8D2B}"/>
    <dgm:cxn modelId="{931C1CB2-2A41-46F6-A545-A5D5756B1F96}" type="presParOf" srcId="{3467B70E-46DE-465A-95BB-B2F69273B76E}" destId="{F15467E8-4D0A-4227-8F8E-411455BE270E}" srcOrd="0" destOrd="0" presId="urn:microsoft.com/office/officeart/2005/8/layout/default"/>
    <dgm:cxn modelId="{66AA2DC3-AF08-46E1-82C1-BAFC6D63356B}" type="presParOf" srcId="{3467B70E-46DE-465A-95BB-B2F69273B76E}" destId="{8B1C32BC-B989-4D4D-8115-3152FDF0B1F3}" srcOrd="1" destOrd="0" presId="urn:microsoft.com/office/officeart/2005/8/layout/default"/>
    <dgm:cxn modelId="{254502C2-AB35-49B9-A2D4-5D19EF6B7063}" type="presParOf" srcId="{3467B70E-46DE-465A-95BB-B2F69273B76E}" destId="{3BBD16D4-4343-40B8-8DEB-20EF3EC732D6}" srcOrd="2" destOrd="0" presId="urn:microsoft.com/office/officeart/2005/8/layout/default"/>
    <dgm:cxn modelId="{87145A5E-1EC5-4424-A6EF-D4BEA82CCCA6}" type="presParOf" srcId="{3467B70E-46DE-465A-95BB-B2F69273B76E}" destId="{3FF150E2-DCE4-4587-A0BB-E2C8E93B03C7}" srcOrd="3" destOrd="0" presId="urn:microsoft.com/office/officeart/2005/8/layout/default"/>
    <dgm:cxn modelId="{E5B8C2C6-3019-4ACA-B563-054EE35A6FC6}" type="presParOf" srcId="{3467B70E-46DE-465A-95BB-B2F69273B76E}" destId="{362D05E2-D421-47C0-AC6B-DCFAA72BC11C}" srcOrd="4" destOrd="0" presId="urn:microsoft.com/office/officeart/2005/8/layout/default"/>
    <dgm:cxn modelId="{1B321181-C12B-4C93-B8AE-0894BC00865E}" type="presParOf" srcId="{3467B70E-46DE-465A-95BB-B2F69273B76E}" destId="{F169F09F-3AD3-49F0-A43D-E62080F080DE}" srcOrd="5" destOrd="0" presId="urn:microsoft.com/office/officeart/2005/8/layout/default"/>
    <dgm:cxn modelId="{80B92062-E3F8-4441-A41C-F91C5BE13A43}" type="presParOf" srcId="{3467B70E-46DE-465A-95BB-B2F69273B76E}" destId="{ECAB8E13-98DF-4AA8-ADD8-1B31B24AF2CB}" srcOrd="6" destOrd="0" presId="urn:microsoft.com/office/officeart/2005/8/layout/default"/>
    <dgm:cxn modelId="{CDBAED99-CA35-4E1E-AEBB-BEB3B67964A6}" type="presParOf" srcId="{3467B70E-46DE-465A-95BB-B2F69273B76E}" destId="{633E66A3-0D6B-4BFA-B35A-1897C08C9A45}" srcOrd="7" destOrd="0" presId="urn:microsoft.com/office/officeart/2005/8/layout/default"/>
    <dgm:cxn modelId="{5D439BD6-5F69-491E-9C88-13C9B322A249}" type="presParOf" srcId="{3467B70E-46DE-465A-95BB-B2F69273B76E}" destId="{296B4B14-D7BE-42B3-9333-23FDC53A13C8}" srcOrd="8" destOrd="0" presId="urn:microsoft.com/office/officeart/2005/8/layout/default"/>
    <dgm:cxn modelId="{E25684DB-D40A-48C2-9BD9-F1784A7C09FC}" type="presParOf" srcId="{3467B70E-46DE-465A-95BB-B2F69273B76E}" destId="{312D0E17-3B30-45A5-AE06-7C7227BD47D5}" srcOrd="9" destOrd="0" presId="urn:microsoft.com/office/officeart/2005/8/layout/default"/>
    <dgm:cxn modelId="{E3A6DA77-391B-4E39-91BB-25182B89F2C6}" type="presParOf" srcId="{3467B70E-46DE-465A-95BB-B2F69273B76E}" destId="{A5CDA13B-86DE-4CC3-811C-CDC252924D20}" srcOrd="10" destOrd="0" presId="urn:microsoft.com/office/officeart/2005/8/layout/default"/>
    <dgm:cxn modelId="{53C22654-9DBC-4149-8732-4E79A8AB8B11}" type="presParOf" srcId="{3467B70E-46DE-465A-95BB-B2F69273B76E}" destId="{4B8F5037-C5C1-48EE-90BB-2C7ECD46186B}" srcOrd="11" destOrd="0" presId="urn:microsoft.com/office/officeart/2005/8/layout/default"/>
    <dgm:cxn modelId="{56EB7D51-D13A-4362-A11F-464724CA1CBD}" type="presParOf" srcId="{3467B70E-46DE-465A-95BB-B2F69273B76E}" destId="{A1D4A7F7-D081-47BC-82CA-35BC5D565E54}" srcOrd="12" destOrd="0" presId="urn:microsoft.com/office/officeart/2005/8/layout/default"/>
    <dgm:cxn modelId="{3C764315-8BED-4695-B74E-A52262413B17}" type="presParOf" srcId="{3467B70E-46DE-465A-95BB-B2F69273B76E}" destId="{950111F4-55EA-4673-9A8E-53BC8BBFB7CE}" srcOrd="13" destOrd="0" presId="urn:microsoft.com/office/officeart/2005/8/layout/default"/>
    <dgm:cxn modelId="{3FB9730B-8EC8-4518-B046-0EF19BDC30BD}" type="presParOf" srcId="{3467B70E-46DE-465A-95BB-B2F69273B76E}" destId="{D1DAE74D-3C39-41AD-A55F-CBFEB28B6CD3}" srcOrd="14" destOrd="0" presId="urn:microsoft.com/office/officeart/2005/8/layout/default"/>
    <dgm:cxn modelId="{0C8712EA-6F12-4D4E-B7D5-D772D7FD6306}" type="presParOf" srcId="{3467B70E-46DE-465A-95BB-B2F69273B76E}" destId="{EE78489E-ED84-4C17-9786-1D6D67B3E0FF}" srcOrd="15" destOrd="0" presId="urn:microsoft.com/office/officeart/2005/8/layout/default"/>
    <dgm:cxn modelId="{0D03ED28-C197-4AFB-8523-C12D80621AA8}" type="presParOf" srcId="{3467B70E-46DE-465A-95BB-B2F69273B76E}" destId="{10EBFF3C-229D-4C85-B0B3-50678B14353A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5CCC89-6938-407C-B23A-50B3D1C91C12}" type="doc">
      <dgm:prSet loTypeId="urn:microsoft.com/office/officeart/2005/8/layout/vList2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78BFF99-761C-48EB-AA1E-92A4857D7A7A}">
      <dgm:prSet/>
      <dgm:spPr/>
      <dgm:t>
        <a:bodyPr/>
        <a:lstStyle/>
        <a:p>
          <a:r>
            <a:rPr lang="en-GB" dirty="0"/>
            <a:t>Each week your child will receive a reading book to take </a:t>
          </a:r>
          <a:r>
            <a:rPr lang="en-GB" dirty="0">
              <a:latin typeface="Arial Nova"/>
            </a:rPr>
            <a:t>home</a:t>
          </a:r>
          <a:r>
            <a:rPr lang="en-GB" dirty="0"/>
            <a:t>.</a:t>
          </a:r>
          <a:endParaRPr lang="en-US" dirty="0"/>
        </a:p>
      </dgm:t>
    </dgm:pt>
    <dgm:pt modelId="{678C9C16-3363-4BDE-8EFE-051DF60740A4}" type="parTrans" cxnId="{859C8501-7FF2-4BA5-90E2-1119D7D88A45}">
      <dgm:prSet/>
      <dgm:spPr/>
      <dgm:t>
        <a:bodyPr/>
        <a:lstStyle/>
        <a:p>
          <a:endParaRPr lang="en-US"/>
        </a:p>
      </dgm:t>
    </dgm:pt>
    <dgm:pt modelId="{8E77F34C-DC44-402A-8043-95B56C254B9B}" type="sibTrans" cxnId="{859C8501-7FF2-4BA5-90E2-1119D7D88A45}">
      <dgm:prSet/>
      <dgm:spPr/>
      <dgm:t>
        <a:bodyPr/>
        <a:lstStyle/>
        <a:p>
          <a:endParaRPr lang="en-US"/>
        </a:p>
      </dgm:t>
    </dgm:pt>
    <dgm:pt modelId="{A0EAC25A-C8DD-48F9-B37E-E9F2860BB8D1}">
      <dgm:prSet/>
      <dgm:spPr/>
      <dgm:t>
        <a:bodyPr/>
        <a:lstStyle/>
        <a:p>
          <a:r>
            <a:rPr lang="en-GB" dirty="0"/>
            <a:t>Write the name of the book in their reading record.</a:t>
          </a:r>
          <a:endParaRPr lang="en-US" dirty="0"/>
        </a:p>
      </dgm:t>
    </dgm:pt>
    <dgm:pt modelId="{C340FA43-7200-423D-B4FB-031136F79909}" type="parTrans" cxnId="{272380E4-3F79-4A2C-ACDC-E6C4B8184789}">
      <dgm:prSet/>
      <dgm:spPr/>
      <dgm:t>
        <a:bodyPr/>
        <a:lstStyle/>
        <a:p>
          <a:endParaRPr lang="en-US"/>
        </a:p>
      </dgm:t>
    </dgm:pt>
    <dgm:pt modelId="{13392E90-BCF6-44D1-8A55-B80597CDD625}" type="sibTrans" cxnId="{272380E4-3F79-4A2C-ACDC-E6C4B8184789}">
      <dgm:prSet/>
      <dgm:spPr/>
      <dgm:t>
        <a:bodyPr/>
        <a:lstStyle/>
        <a:p>
          <a:endParaRPr lang="en-US"/>
        </a:p>
      </dgm:t>
    </dgm:pt>
    <dgm:pt modelId="{71C7E370-8E60-4E51-BA8C-85DBAA13D6CB}">
      <dgm:prSet/>
      <dgm:spPr/>
      <dgm:t>
        <a:bodyPr/>
        <a:lstStyle/>
        <a:p>
          <a:r>
            <a:rPr lang="en-GB" dirty="0"/>
            <a:t>Read at least 5 times a week.</a:t>
          </a:r>
          <a:endParaRPr lang="en-US" dirty="0"/>
        </a:p>
      </dgm:t>
    </dgm:pt>
    <dgm:pt modelId="{579162C6-4EF3-443C-940A-DBD7761C0726}" type="parTrans" cxnId="{BCDABFF1-7E23-4DCC-9184-69B2942C0B52}">
      <dgm:prSet/>
      <dgm:spPr/>
      <dgm:t>
        <a:bodyPr/>
        <a:lstStyle/>
        <a:p>
          <a:endParaRPr lang="en-US"/>
        </a:p>
      </dgm:t>
    </dgm:pt>
    <dgm:pt modelId="{7CC01E7C-1217-46F8-9791-BC5A471953E5}" type="sibTrans" cxnId="{BCDABFF1-7E23-4DCC-9184-69B2942C0B52}">
      <dgm:prSet/>
      <dgm:spPr/>
      <dgm:t>
        <a:bodyPr/>
        <a:lstStyle/>
        <a:p>
          <a:endParaRPr lang="en-US"/>
        </a:p>
      </dgm:t>
    </dgm:pt>
    <dgm:pt modelId="{3B3A05E5-9E9B-4D54-A9C9-3774F8AE3C20}">
      <dgm:prSet/>
      <dgm:spPr/>
      <dgm:t>
        <a:bodyPr/>
        <a:lstStyle/>
        <a:p>
          <a:r>
            <a:rPr lang="en-GB" dirty="0"/>
            <a:t>5 signatures on Friday = a sticker on the class reading rocket, 10 stickers on the reading record = a prize.</a:t>
          </a:r>
          <a:endParaRPr lang="en-US" dirty="0"/>
        </a:p>
      </dgm:t>
    </dgm:pt>
    <dgm:pt modelId="{2966C050-2954-4715-A1C6-899892EFB0DD}" type="parTrans" cxnId="{E6C188BA-7DB5-41AE-B503-E9BAA6A60618}">
      <dgm:prSet/>
      <dgm:spPr/>
      <dgm:t>
        <a:bodyPr/>
        <a:lstStyle/>
        <a:p>
          <a:endParaRPr lang="en-US"/>
        </a:p>
      </dgm:t>
    </dgm:pt>
    <dgm:pt modelId="{13632886-A830-446C-B0CE-76D4DBFFE63B}" type="sibTrans" cxnId="{E6C188BA-7DB5-41AE-B503-E9BAA6A60618}">
      <dgm:prSet/>
      <dgm:spPr/>
      <dgm:t>
        <a:bodyPr/>
        <a:lstStyle/>
        <a:p>
          <a:endParaRPr lang="en-US"/>
        </a:p>
      </dgm:t>
    </dgm:pt>
    <dgm:pt modelId="{1B346B66-B517-493E-9DA5-58583F1F0752}">
      <dgm:prSet/>
      <dgm:spPr/>
      <dgm:t>
        <a:bodyPr/>
        <a:lstStyle/>
        <a:p>
          <a:r>
            <a:rPr lang="en-GB" dirty="0"/>
            <a:t>Reading records and reading books need to be in school every day. Please look after the book sent home.</a:t>
          </a:r>
          <a:endParaRPr lang="en-US" dirty="0"/>
        </a:p>
      </dgm:t>
    </dgm:pt>
    <dgm:pt modelId="{101BCF13-41E4-4FC9-984A-E31A5A0BE2DE}" type="parTrans" cxnId="{910462CA-C952-4B8D-AA08-26ABB6E04304}">
      <dgm:prSet/>
      <dgm:spPr/>
      <dgm:t>
        <a:bodyPr/>
        <a:lstStyle/>
        <a:p>
          <a:endParaRPr lang="en-US"/>
        </a:p>
      </dgm:t>
    </dgm:pt>
    <dgm:pt modelId="{C9F9953B-00AF-4A5D-A943-FFE3DAC369D3}" type="sibTrans" cxnId="{910462CA-C952-4B8D-AA08-26ABB6E04304}">
      <dgm:prSet/>
      <dgm:spPr/>
      <dgm:t>
        <a:bodyPr/>
        <a:lstStyle/>
        <a:p>
          <a:endParaRPr lang="en-US"/>
        </a:p>
      </dgm:t>
    </dgm:pt>
    <dgm:pt modelId="{32DF2C11-148F-41A6-939E-0F0D979924D2}" type="pres">
      <dgm:prSet presAssocID="{7E5CCC89-6938-407C-B23A-50B3D1C91C12}" presName="linear" presStyleCnt="0">
        <dgm:presLayoutVars>
          <dgm:animLvl val="lvl"/>
          <dgm:resizeHandles val="exact"/>
        </dgm:presLayoutVars>
      </dgm:prSet>
      <dgm:spPr/>
    </dgm:pt>
    <dgm:pt modelId="{46DFFF17-FAE2-47D6-8456-1B58030BA8FE}" type="pres">
      <dgm:prSet presAssocID="{D78BFF99-761C-48EB-AA1E-92A4857D7A7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F366729-EE03-4656-A212-ECEFC727E047}" type="pres">
      <dgm:prSet presAssocID="{8E77F34C-DC44-402A-8043-95B56C254B9B}" presName="spacer" presStyleCnt="0"/>
      <dgm:spPr/>
    </dgm:pt>
    <dgm:pt modelId="{91D790A5-1B4E-4F8C-97F6-7914C4B9A25C}" type="pres">
      <dgm:prSet presAssocID="{A0EAC25A-C8DD-48F9-B37E-E9F2860BB8D1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CC1CE78-DFB7-42D4-8654-F6DA8AE8CDA4}" type="pres">
      <dgm:prSet presAssocID="{13392E90-BCF6-44D1-8A55-B80597CDD625}" presName="spacer" presStyleCnt="0"/>
      <dgm:spPr/>
    </dgm:pt>
    <dgm:pt modelId="{4A1CCB84-92C6-4415-97C9-55BCD5D57BA0}" type="pres">
      <dgm:prSet presAssocID="{71C7E370-8E60-4E51-BA8C-85DBAA13D6C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A749749-072D-406A-8D7F-6BE33BCE51FB}" type="pres">
      <dgm:prSet presAssocID="{7CC01E7C-1217-46F8-9791-BC5A471953E5}" presName="spacer" presStyleCnt="0"/>
      <dgm:spPr/>
    </dgm:pt>
    <dgm:pt modelId="{8F962AED-EDDB-4672-A3FD-777FA0A2B12A}" type="pres">
      <dgm:prSet presAssocID="{3B3A05E5-9E9B-4D54-A9C9-3774F8AE3C2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382EAEB-9BA5-4786-918C-8F824EA71854}" type="pres">
      <dgm:prSet presAssocID="{13632886-A830-446C-B0CE-76D4DBFFE63B}" presName="spacer" presStyleCnt="0"/>
      <dgm:spPr/>
    </dgm:pt>
    <dgm:pt modelId="{EA2C5379-4059-459C-A026-3F52BE165E7E}" type="pres">
      <dgm:prSet presAssocID="{1B346B66-B517-493E-9DA5-58583F1F075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859C8501-7FF2-4BA5-90E2-1119D7D88A45}" srcId="{7E5CCC89-6938-407C-B23A-50B3D1C91C12}" destId="{D78BFF99-761C-48EB-AA1E-92A4857D7A7A}" srcOrd="0" destOrd="0" parTransId="{678C9C16-3363-4BDE-8EFE-051DF60740A4}" sibTransId="{8E77F34C-DC44-402A-8043-95B56C254B9B}"/>
    <dgm:cxn modelId="{257B3943-824C-4665-9696-9CEFCF7D83A6}" type="presOf" srcId="{1B346B66-B517-493E-9DA5-58583F1F0752}" destId="{EA2C5379-4059-459C-A026-3F52BE165E7E}" srcOrd="0" destOrd="0" presId="urn:microsoft.com/office/officeart/2005/8/layout/vList2"/>
    <dgm:cxn modelId="{89A46D50-CA46-4B4B-A19A-9887AAE69F9D}" type="presOf" srcId="{3B3A05E5-9E9B-4D54-A9C9-3774F8AE3C20}" destId="{8F962AED-EDDB-4672-A3FD-777FA0A2B12A}" srcOrd="0" destOrd="0" presId="urn:microsoft.com/office/officeart/2005/8/layout/vList2"/>
    <dgm:cxn modelId="{8F703D72-5A44-4F76-8960-B76159F895F6}" type="presOf" srcId="{71C7E370-8E60-4E51-BA8C-85DBAA13D6CB}" destId="{4A1CCB84-92C6-4415-97C9-55BCD5D57BA0}" srcOrd="0" destOrd="0" presId="urn:microsoft.com/office/officeart/2005/8/layout/vList2"/>
    <dgm:cxn modelId="{903E62B7-7C23-4FB4-AF88-817D0022688C}" type="presOf" srcId="{D78BFF99-761C-48EB-AA1E-92A4857D7A7A}" destId="{46DFFF17-FAE2-47D6-8456-1B58030BA8FE}" srcOrd="0" destOrd="0" presId="urn:microsoft.com/office/officeart/2005/8/layout/vList2"/>
    <dgm:cxn modelId="{E6C188BA-7DB5-41AE-B503-E9BAA6A60618}" srcId="{7E5CCC89-6938-407C-B23A-50B3D1C91C12}" destId="{3B3A05E5-9E9B-4D54-A9C9-3774F8AE3C20}" srcOrd="3" destOrd="0" parTransId="{2966C050-2954-4715-A1C6-899892EFB0DD}" sibTransId="{13632886-A830-446C-B0CE-76D4DBFFE63B}"/>
    <dgm:cxn modelId="{910462CA-C952-4B8D-AA08-26ABB6E04304}" srcId="{7E5CCC89-6938-407C-B23A-50B3D1C91C12}" destId="{1B346B66-B517-493E-9DA5-58583F1F0752}" srcOrd="4" destOrd="0" parTransId="{101BCF13-41E4-4FC9-984A-E31A5A0BE2DE}" sibTransId="{C9F9953B-00AF-4A5D-A943-FFE3DAC369D3}"/>
    <dgm:cxn modelId="{2425C4CF-9984-4788-93F4-74A38103F425}" type="presOf" srcId="{7E5CCC89-6938-407C-B23A-50B3D1C91C12}" destId="{32DF2C11-148F-41A6-939E-0F0D979924D2}" srcOrd="0" destOrd="0" presId="urn:microsoft.com/office/officeart/2005/8/layout/vList2"/>
    <dgm:cxn modelId="{272380E4-3F79-4A2C-ACDC-E6C4B8184789}" srcId="{7E5CCC89-6938-407C-B23A-50B3D1C91C12}" destId="{A0EAC25A-C8DD-48F9-B37E-E9F2860BB8D1}" srcOrd="1" destOrd="0" parTransId="{C340FA43-7200-423D-B4FB-031136F79909}" sibTransId="{13392E90-BCF6-44D1-8A55-B80597CDD625}"/>
    <dgm:cxn modelId="{7B1462EF-A000-43E8-9653-796A3A776C70}" type="presOf" srcId="{A0EAC25A-C8DD-48F9-B37E-E9F2860BB8D1}" destId="{91D790A5-1B4E-4F8C-97F6-7914C4B9A25C}" srcOrd="0" destOrd="0" presId="urn:microsoft.com/office/officeart/2005/8/layout/vList2"/>
    <dgm:cxn modelId="{BCDABFF1-7E23-4DCC-9184-69B2942C0B52}" srcId="{7E5CCC89-6938-407C-B23A-50B3D1C91C12}" destId="{71C7E370-8E60-4E51-BA8C-85DBAA13D6CB}" srcOrd="2" destOrd="0" parTransId="{579162C6-4EF3-443C-940A-DBD7761C0726}" sibTransId="{7CC01E7C-1217-46F8-9791-BC5A471953E5}"/>
    <dgm:cxn modelId="{59283176-4D06-4BBB-ACF0-2A3B48123115}" type="presParOf" srcId="{32DF2C11-148F-41A6-939E-0F0D979924D2}" destId="{46DFFF17-FAE2-47D6-8456-1B58030BA8FE}" srcOrd="0" destOrd="0" presId="urn:microsoft.com/office/officeart/2005/8/layout/vList2"/>
    <dgm:cxn modelId="{ACC6CC89-DC37-47AD-975A-C81F2F944C82}" type="presParOf" srcId="{32DF2C11-148F-41A6-939E-0F0D979924D2}" destId="{5F366729-EE03-4656-A212-ECEFC727E047}" srcOrd="1" destOrd="0" presId="urn:microsoft.com/office/officeart/2005/8/layout/vList2"/>
    <dgm:cxn modelId="{D1966D20-AE67-435A-90A9-D31AA747CB70}" type="presParOf" srcId="{32DF2C11-148F-41A6-939E-0F0D979924D2}" destId="{91D790A5-1B4E-4F8C-97F6-7914C4B9A25C}" srcOrd="2" destOrd="0" presId="urn:microsoft.com/office/officeart/2005/8/layout/vList2"/>
    <dgm:cxn modelId="{F77F95E3-EBD4-40A4-9E53-7CD857EFF30C}" type="presParOf" srcId="{32DF2C11-148F-41A6-939E-0F0D979924D2}" destId="{7CC1CE78-DFB7-42D4-8654-F6DA8AE8CDA4}" srcOrd="3" destOrd="0" presId="urn:microsoft.com/office/officeart/2005/8/layout/vList2"/>
    <dgm:cxn modelId="{B772D521-B50D-4187-89D9-03BD315C8383}" type="presParOf" srcId="{32DF2C11-148F-41A6-939E-0F0D979924D2}" destId="{4A1CCB84-92C6-4415-97C9-55BCD5D57BA0}" srcOrd="4" destOrd="0" presId="urn:microsoft.com/office/officeart/2005/8/layout/vList2"/>
    <dgm:cxn modelId="{265323A3-FF61-49ED-87BB-F8DEEB7667B0}" type="presParOf" srcId="{32DF2C11-148F-41A6-939E-0F0D979924D2}" destId="{DA749749-072D-406A-8D7F-6BE33BCE51FB}" srcOrd="5" destOrd="0" presId="urn:microsoft.com/office/officeart/2005/8/layout/vList2"/>
    <dgm:cxn modelId="{A68A5D3D-3624-4CB5-B85D-51D15D3CA135}" type="presParOf" srcId="{32DF2C11-148F-41A6-939E-0F0D979924D2}" destId="{8F962AED-EDDB-4672-A3FD-777FA0A2B12A}" srcOrd="6" destOrd="0" presId="urn:microsoft.com/office/officeart/2005/8/layout/vList2"/>
    <dgm:cxn modelId="{4FD1B919-C4D6-4472-9A27-E13C1C7AB435}" type="presParOf" srcId="{32DF2C11-148F-41A6-939E-0F0D979924D2}" destId="{D382EAEB-9BA5-4786-918C-8F824EA71854}" srcOrd="7" destOrd="0" presId="urn:microsoft.com/office/officeart/2005/8/layout/vList2"/>
    <dgm:cxn modelId="{71F51C7A-E04F-47C6-947A-D0B24645717F}" type="presParOf" srcId="{32DF2C11-148F-41A6-939E-0F0D979924D2}" destId="{EA2C5379-4059-459C-A026-3F52BE165E7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E007DB7-9BA6-409D-A35A-62020AD8F12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17AF86A-EBB5-4FB5-AE44-4F35149C409E}">
      <dgm:prSet/>
      <dgm:spPr/>
      <dgm:t>
        <a:bodyPr/>
        <a:lstStyle/>
        <a:p>
          <a:endParaRPr lang="en-GB" b="1" i="0" dirty="0">
            <a:latin typeface="Arial Nova" panose="020B0504020202020204" pitchFamily="34" charset="0"/>
          </a:endParaRPr>
        </a:p>
        <a:p>
          <a:r>
            <a:rPr lang="en-GB" b="1" i="0" dirty="0">
              <a:latin typeface="Arial Nova" panose="020B0504020202020204" pitchFamily="34" charset="0"/>
            </a:rPr>
            <a:t>Check the Reception page on the website.</a:t>
          </a:r>
        </a:p>
        <a:p>
          <a:endParaRPr lang="en-GB" dirty="0">
            <a:latin typeface="Arial Nova" panose="020B0504020202020204" pitchFamily="34" charset="0"/>
          </a:endParaRPr>
        </a:p>
        <a:p>
          <a:endParaRPr lang="en-US" dirty="0">
            <a:latin typeface="Arial Nova" panose="020B0504020202020204" pitchFamily="34" charset="0"/>
          </a:endParaRPr>
        </a:p>
      </dgm:t>
    </dgm:pt>
    <dgm:pt modelId="{1373F12F-F045-451A-8919-C36DB509C281}" type="parTrans" cxnId="{93B1DB91-A1E2-468C-8B40-4250047EE9AD}">
      <dgm:prSet/>
      <dgm:spPr/>
      <dgm:t>
        <a:bodyPr/>
        <a:lstStyle/>
        <a:p>
          <a:endParaRPr lang="en-US"/>
        </a:p>
      </dgm:t>
    </dgm:pt>
    <dgm:pt modelId="{FB95F7B9-BC45-4BBE-8F27-256E203F47DE}" type="sibTrans" cxnId="{93B1DB91-A1E2-468C-8B40-4250047EE9AD}">
      <dgm:prSet/>
      <dgm:spPr/>
      <dgm:t>
        <a:bodyPr/>
        <a:lstStyle/>
        <a:p>
          <a:endParaRPr lang="en-US"/>
        </a:p>
      </dgm:t>
    </dgm:pt>
    <dgm:pt modelId="{9E2C1666-07A8-47CA-93C8-8BD10BAB698D}">
      <dgm:prSet/>
      <dgm:spPr/>
      <dgm:t>
        <a:bodyPr/>
        <a:lstStyle/>
        <a:p>
          <a:pPr rtl="0"/>
          <a:r>
            <a:rPr lang="en-US" b="1" dirty="0">
              <a:latin typeface="Arial Nova"/>
            </a:rPr>
            <a:t>Speak to your child's teacher.</a:t>
          </a:r>
        </a:p>
      </dgm:t>
    </dgm:pt>
    <dgm:pt modelId="{694BFA76-2E89-47A6-ADD7-76C38F29BD41}" type="parTrans" cxnId="{18957373-CDCF-45F4-9E94-128EE91F64A9}">
      <dgm:prSet/>
      <dgm:spPr/>
      <dgm:t>
        <a:bodyPr/>
        <a:lstStyle/>
        <a:p>
          <a:endParaRPr lang="en-US"/>
        </a:p>
      </dgm:t>
    </dgm:pt>
    <dgm:pt modelId="{DFC23C82-D2D0-4E44-9A8E-D3E4B08D227D}" type="sibTrans" cxnId="{18957373-CDCF-45F4-9E94-128EE91F64A9}">
      <dgm:prSet/>
      <dgm:spPr/>
      <dgm:t>
        <a:bodyPr/>
        <a:lstStyle/>
        <a:p>
          <a:endParaRPr lang="en-US"/>
        </a:p>
      </dgm:t>
    </dgm:pt>
    <dgm:pt modelId="{63DCE75E-CC0D-4FFF-8D04-53CC83C0B920}" type="pres">
      <dgm:prSet presAssocID="{5E007DB7-9BA6-409D-A35A-62020AD8F122}" presName="linear" presStyleCnt="0">
        <dgm:presLayoutVars>
          <dgm:animLvl val="lvl"/>
          <dgm:resizeHandles val="exact"/>
        </dgm:presLayoutVars>
      </dgm:prSet>
      <dgm:spPr/>
    </dgm:pt>
    <dgm:pt modelId="{A7F4DE0F-97FD-4D7B-9300-0E327A14D38C}" type="pres">
      <dgm:prSet presAssocID="{417AF86A-EBB5-4FB5-AE44-4F35149C409E}" presName="parentText" presStyleLbl="node1" presStyleIdx="0" presStyleCnt="2" custLinFactNeighborX="1824" custLinFactNeighborY="3893">
        <dgm:presLayoutVars>
          <dgm:chMax val="0"/>
          <dgm:bulletEnabled val="1"/>
        </dgm:presLayoutVars>
      </dgm:prSet>
      <dgm:spPr/>
    </dgm:pt>
    <dgm:pt modelId="{B3DC6CA2-B0CE-484B-85CE-010780A3267E}" type="pres">
      <dgm:prSet presAssocID="{FB95F7B9-BC45-4BBE-8F27-256E203F47DE}" presName="spacer" presStyleCnt="0"/>
      <dgm:spPr/>
    </dgm:pt>
    <dgm:pt modelId="{E468D503-FD23-470C-AE29-84350DBC30D0}" type="pres">
      <dgm:prSet presAssocID="{9E2C1666-07A8-47CA-93C8-8BD10BAB698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725E4233-9079-4500-BCBD-415E5B62E5DC}" type="presOf" srcId="{417AF86A-EBB5-4FB5-AE44-4F35149C409E}" destId="{A7F4DE0F-97FD-4D7B-9300-0E327A14D38C}" srcOrd="0" destOrd="0" presId="urn:microsoft.com/office/officeart/2005/8/layout/vList2"/>
    <dgm:cxn modelId="{18957373-CDCF-45F4-9E94-128EE91F64A9}" srcId="{5E007DB7-9BA6-409D-A35A-62020AD8F122}" destId="{9E2C1666-07A8-47CA-93C8-8BD10BAB698D}" srcOrd="1" destOrd="0" parTransId="{694BFA76-2E89-47A6-ADD7-76C38F29BD41}" sibTransId="{DFC23C82-D2D0-4E44-9A8E-D3E4B08D227D}"/>
    <dgm:cxn modelId="{93B1DB91-A1E2-468C-8B40-4250047EE9AD}" srcId="{5E007DB7-9BA6-409D-A35A-62020AD8F122}" destId="{417AF86A-EBB5-4FB5-AE44-4F35149C409E}" srcOrd="0" destOrd="0" parTransId="{1373F12F-F045-451A-8919-C36DB509C281}" sibTransId="{FB95F7B9-BC45-4BBE-8F27-256E203F47DE}"/>
    <dgm:cxn modelId="{AC0114C5-DDD1-418C-9B5C-0B164FE79C1F}" type="presOf" srcId="{9E2C1666-07A8-47CA-93C8-8BD10BAB698D}" destId="{E468D503-FD23-470C-AE29-84350DBC30D0}" srcOrd="0" destOrd="0" presId="urn:microsoft.com/office/officeart/2005/8/layout/vList2"/>
    <dgm:cxn modelId="{081FF8DD-6AEB-4010-B694-B95D1248D8C4}" type="presOf" srcId="{5E007DB7-9BA6-409D-A35A-62020AD8F122}" destId="{63DCE75E-CC0D-4FFF-8D04-53CC83C0B920}" srcOrd="0" destOrd="0" presId="urn:microsoft.com/office/officeart/2005/8/layout/vList2"/>
    <dgm:cxn modelId="{CD86ABA5-7E8F-40B0-843E-45F25C9FC1B0}" type="presParOf" srcId="{63DCE75E-CC0D-4FFF-8D04-53CC83C0B920}" destId="{A7F4DE0F-97FD-4D7B-9300-0E327A14D38C}" srcOrd="0" destOrd="0" presId="urn:microsoft.com/office/officeart/2005/8/layout/vList2"/>
    <dgm:cxn modelId="{AF9B8D5B-39C3-4B6C-964A-E5395AB91816}" type="presParOf" srcId="{63DCE75E-CC0D-4FFF-8D04-53CC83C0B920}" destId="{B3DC6CA2-B0CE-484B-85CE-010780A3267E}" srcOrd="1" destOrd="0" presId="urn:microsoft.com/office/officeart/2005/8/layout/vList2"/>
    <dgm:cxn modelId="{88BFF863-FF0C-482F-BE7C-DE136A9A27E1}" type="presParOf" srcId="{63DCE75E-CC0D-4FFF-8D04-53CC83C0B920}" destId="{E468D503-FD23-470C-AE29-84350DBC30D0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262F63-ACF4-4621-B649-07A41FC7D094}">
      <dsp:nvSpPr>
        <dsp:cNvPr id="0" name=""/>
        <dsp:cNvSpPr/>
      </dsp:nvSpPr>
      <dsp:spPr>
        <a:xfrm>
          <a:off x="0" y="63946"/>
          <a:ext cx="7154164" cy="201825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Through observation- </a:t>
          </a:r>
          <a:r>
            <a:rPr lang="en-GB" sz="2300" b="0" kern="1200" dirty="0"/>
            <a:t>playing with the children, watching them and listening to them in both child-led and adult-led activities.</a:t>
          </a:r>
          <a:endParaRPr lang="en-US" sz="2300" kern="1200" dirty="0"/>
        </a:p>
      </dsp:txBody>
      <dsp:txXfrm>
        <a:off x="98523" y="162469"/>
        <a:ext cx="6957118" cy="1821204"/>
      </dsp:txXfrm>
    </dsp:sp>
    <dsp:sp modelId="{5874D14F-4BF8-4826-A0F1-9A81216F7B79}">
      <dsp:nvSpPr>
        <dsp:cNvPr id="0" name=""/>
        <dsp:cNvSpPr/>
      </dsp:nvSpPr>
      <dsp:spPr>
        <a:xfrm>
          <a:off x="0" y="2148436"/>
          <a:ext cx="7154164" cy="2018250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Century Gothic" panose="020B0502020202020204"/>
            </a:rPr>
            <a:t>Collecting </a:t>
          </a:r>
          <a:r>
            <a:rPr lang="en-GB" sz="2300" kern="1200" dirty="0"/>
            <a:t>examples of work that reflect the children’s progress.</a:t>
          </a:r>
          <a:endParaRPr lang="en-US" sz="2300" kern="1200" dirty="0"/>
        </a:p>
      </dsp:txBody>
      <dsp:txXfrm>
        <a:off x="98523" y="2246959"/>
        <a:ext cx="6957118" cy="1821204"/>
      </dsp:txXfrm>
    </dsp:sp>
    <dsp:sp modelId="{71A26234-9B08-42FA-AC49-345A867DC193}">
      <dsp:nvSpPr>
        <dsp:cNvPr id="0" name=""/>
        <dsp:cNvSpPr/>
      </dsp:nvSpPr>
      <dsp:spPr>
        <a:xfrm>
          <a:off x="0" y="4232926"/>
          <a:ext cx="7154164" cy="201825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Floor books- </a:t>
          </a:r>
          <a:r>
            <a:rPr lang="en-GB" sz="2300" kern="1200" dirty="0"/>
            <a:t>working with groups of children to record their learning in a class book</a:t>
          </a:r>
          <a:r>
            <a:rPr lang="en-GB" sz="2300" kern="1200" dirty="0">
              <a:latin typeface="Century Gothic" panose="020B0502020202020204"/>
            </a:rPr>
            <a:t>. We</a:t>
          </a:r>
          <a:r>
            <a:rPr lang="en-GB" sz="2300" kern="1200" dirty="0"/>
            <a:t> </a:t>
          </a:r>
          <a:r>
            <a:rPr lang="en-GB" sz="2300" kern="1200" dirty="0">
              <a:latin typeface="Century Gothic" panose="020B0502020202020204"/>
            </a:rPr>
            <a:t>will be </a:t>
          </a:r>
          <a:r>
            <a:rPr lang="en-GB" sz="2300" kern="1200" dirty="0"/>
            <a:t>encouraging children to reflect on what they have learnt to see if they have retained the vocabulary</a:t>
          </a:r>
          <a:r>
            <a:rPr lang="en-GB" sz="2300" kern="1200" dirty="0">
              <a:latin typeface="Century Gothic" panose="020B0502020202020204"/>
            </a:rPr>
            <a:t> and teaching.</a:t>
          </a:r>
          <a:endParaRPr lang="en-US" sz="2300" kern="1200" dirty="0"/>
        </a:p>
      </dsp:txBody>
      <dsp:txXfrm>
        <a:off x="98523" y="4331449"/>
        <a:ext cx="6957118" cy="18212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5467E8-4D0A-4227-8F8E-411455BE270E}">
      <dsp:nvSpPr>
        <dsp:cNvPr id="0" name=""/>
        <dsp:cNvSpPr/>
      </dsp:nvSpPr>
      <dsp:spPr>
        <a:xfrm>
          <a:off x="3698" y="505803"/>
          <a:ext cx="2002407" cy="120144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Registration</a:t>
          </a:r>
          <a:endParaRPr lang="en-US" sz="2200" kern="1200"/>
        </a:p>
      </dsp:txBody>
      <dsp:txXfrm>
        <a:off x="3698" y="505803"/>
        <a:ext cx="2002407" cy="1201444"/>
      </dsp:txXfrm>
    </dsp:sp>
    <dsp:sp modelId="{3BBD16D4-4343-40B8-8DEB-20EF3EC732D6}">
      <dsp:nvSpPr>
        <dsp:cNvPr id="0" name=""/>
        <dsp:cNvSpPr/>
      </dsp:nvSpPr>
      <dsp:spPr>
        <a:xfrm>
          <a:off x="2206346" y="505803"/>
          <a:ext cx="2002407" cy="1201444"/>
        </a:xfrm>
        <a:prstGeom prst="rect">
          <a:avLst/>
        </a:prstGeom>
        <a:solidFill>
          <a:schemeClr val="accent2">
            <a:hueOff val="-1094304"/>
            <a:satOff val="-987"/>
            <a:lumOff val="-22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Read, Write Inc</a:t>
          </a:r>
          <a:endParaRPr lang="en-US" sz="2200" kern="1200"/>
        </a:p>
      </dsp:txBody>
      <dsp:txXfrm>
        <a:off x="2206346" y="505803"/>
        <a:ext cx="2002407" cy="1201444"/>
      </dsp:txXfrm>
    </dsp:sp>
    <dsp:sp modelId="{362D05E2-D421-47C0-AC6B-DCFAA72BC11C}">
      <dsp:nvSpPr>
        <dsp:cNvPr id="0" name=""/>
        <dsp:cNvSpPr/>
      </dsp:nvSpPr>
      <dsp:spPr>
        <a:xfrm>
          <a:off x="4408995" y="505803"/>
          <a:ext cx="2002407" cy="1201444"/>
        </a:xfrm>
        <a:prstGeom prst="rect">
          <a:avLst/>
        </a:prstGeom>
        <a:solidFill>
          <a:schemeClr val="accent2">
            <a:hueOff val="-2188608"/>
            <a:satOff val="-1975"/>
            <a:lumOff val="-44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Work and play</a:t>
          </a:r>
          <a:endParaRPr lang="en-US" sz="2200" kern="1200"/>
        </a:p>
      </dsp:txBody>
      <dsp:txXfrm>
        <a:off x="4408995" y="505803"/>
        <a:ext cx="2002407" cy="1201444"/>
      </dsp:txXfrm>
    </dsp:sp>
    <dsp:sp modelId="{ECAB8E13-98DF-4AA8-ADD8-1B31B24AF2CB}">
      <dsp:nvSpPr>
        <dsp:cNvPr id="0" name=""/>
        <dsp:cNvSpPr/>
      </dsp:nvSpPr>
      <dsp:spPr>
        <a:xfrm>
          <a:off x="6611644" y="505803"/>
          <a:ext cx="2002407" cy="1201444"/>
        </a:xfrm>
        <a:prstGeom prst="rect">
          <a:avLst/>
        </a:prstGeom>
        <a:solidFill>
          <a:schemeClr val="accent2">
            <a:hueOff val="-3282912"/>
            <a:satOff val="-2962"/>
            <a:lumOff val="-66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Mathematics</a:t>
          </a:r>
          <a:endParaRPr lang="en-US" sz="2200" kern="1200"/>
        </a:p>
      </dsp:txBody>
      <dsp:txXfrm>
        <a:off x="6611644" y="505803"/>
        <a:ext cx="2002407" cy="1201444"/>
      </dsp:txXfrm>
    </dsp:sp>
    <dsp:sp modelId="{296B4B14-D7BE-42B3-9333-23FDC53A13C8}">
      <dsp:nvSpPr>
        <dsp:cNvPr id="0" name=""/>
        <dsp:cNvSpPr/>
      </dsp:nvSpPr>
      <dsp:spPr>
        <a:xfrm>
          <a:off x="8814292" y="505803"/>
          <a:ext cx="2002407" cy="1201444"/>
        </a:xfrm>
        <a:prstGeom prst="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Lunchtime</a:t>
          </a:r>
          <a:endParaRPr lang="en-US" sz="2200" kern="1200"/>
        </a:p>
      </dsp:txBody>
      <dsp:txXfrm>
        <a:off x="8814292" y="505803"/>
        <a:ext cx="2002407" cy="1201444"/>
      </dsp:txXfrm>
    </dsp:sp>
    <dsp:sp modelId="{A5CDA13B-86DE-4CC3-811C-CDC252924D20}">
      <dsp:nvSpPr>
        <dsp:cNvPr id="0" name=""/>
        <dsp:cNvSpPr/>
      </dsp:nvSpPr>
      <dsp:spPr>
        <a:xfrm>
          <a:off x="1105022" y="1907489"/>
          <a:ext cx="2002407" cy="1201444"/>
        </a:xfrm>
        <a:prstGeom prst="rect">
          <a:avLst/>
        </a:prstGeom>
        <a:solidFill>
          <a:schemeClr val="accent2">
            <a:hueOff val="-5471519"/>
            <a:satOff val="-4937"/>
            <a:lumOff val="-110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Discovery time</a:t>
          </a:r>
          <a:endParaRPr lang="en-US" sz="2200" kern="1200"/>
        </a:p>
      </dsp:txBody>
      <dsp:txXfrm>
        <a:off x="1105022" y="1907489"/>
        <a:ext cx="2002407" cy="1201444"/>
      </dsp:txXfrm>
    </dsp:sp>
    <dsp:sp modelId="{A1D4A7F7-D081-47BC-82CA-35BC5D565E54}">
      <dsp:nvSpPr>
        <dsp:cNvPr id="0" name=""/>
        <dsp:cNvSpPr/>
      </dsp:nvSpPr>
      <dsp:spPr>
        <a:xfrm>
          <a:off x="3307671" y="1907489"/>
          <a:ext cx="2002407" cy="1201444"/>
        </a:xfrm>
        <a:prstGeom prst="rect">
          <a:avLst/>
        </a:prstGeom>
        <a:solidFill>
          <a:schemeClr val="accent2">
            <a:hueOff val="-6565823"/>
            <a:satOff val="-5925"/>
            <a:lumOff val="-132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Work and play</a:t>
          </a:r>
          <a:endParaRPr lang="en-US" sz="2200" kern="1200"/>
        </a:p>
      </dsp:txBody>
      <dsp:txXfrm>
        <a:off x="3307671" y="1907489"/>
        <a:ext cx="2002407" cy="1201444"/>
      </dsp:txXfrm>
    </dsp:sp>
    <dsp:sp modelId="{D1DAE74D-3C39-41AD-A55F-CBFEB28B6CD3}">
      <dsp:nvSpPr>
        <dsp:cNvPr id="0" name=""/>
        <dsp:cNvSpPr/>
      </dsp:nvSpPr>
      <dsp:spPr>
        <a:xfrm>
          <a:off x="5510319" y="1907489"/>
          <a:ext cx="2002407" cy="1201444"/>
        </a:xfrm>
        <a:prstGeom prst="rect">
          <a:avLst/>
        </a:prstGeom>
        <a:solidFill>
          <a:schemeClr val="accent2">
            <a:hueOff val="-7660127"/>
            <a:satOff val="-6912"/>
            <a:lumOff val="-154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Story time</a:t>
          </a:r>
          <a:endParaRPr lang="en-US" sz="2200" kern="1200"/>
        </a:p>
      </dsp:txBody>
      <dsp:txXfrm>
        <a:off x="5510319" y="1907489"/>
        <a:ext cx="2002407" cy="1201444"/>
      </dsp:txXfrm>
    </dsp:sp>
    <dsp:sp modelId="{10EBFF3C-229D-4C85-B0B3-50678B14353A}">
      <dsp:nvSpPr>
        <dsp:cNvPr id="0" name=""/>
        <dsp:cNvSpPr/>
      </dsp:nvSpPr>
      <dsp:spPr>
        <a:xfrm>
          <a:off x="7712968" y="1907489"/>
          <a:ext cx="2002407" cy="1201444"/>
        </a:xfrm>
        <a:prstGeom prst="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Home time</a:t>
          </a:r>
          <a:endParaRPr lang="en-US" sz="2200" kern="1200"/>
        </a:p>
      </dsp:txBody>
      <dsp:txXfrm>
        <a:off x="7712968" y="1907489"/>
        <a:ext cx="2002407" cy="120144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FFF17-FAE2-47D6-8456-1B58030BA8FE}">
      <dsp:nvSpPr>
        <dsp:cNvPr id="0" name=""/>
        <dsp:cNvSpPr/>
      </dsp:nvSpPr>
      <dsp:spPr>
        <a:xfrm>
          <a:off x="0" y="11381"/>
          <a:ext cx="11649634" cy="87837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Each week your child will receive a reading book to take </a:t>
          </a:r>
          <a:r>
            <a:rPr lang="en-GB" sz="2200" kern="1200" dirty="0">
              <a:latin typeface="Arial Nova"/>
            </a:rPr>
            <a:t>home</a:t>
          </a:r>
          <a:r>
            <a:rPr lang="en-GB" sz="2200" kern="1200" dirty="0"/>
            <a:t>.</a:t>
          </a:r>
          <a:endParaRPr lang="en-US" sz="2200" kern="1200" dirty="0"/>
        </a:p>
      </dsp:txBody>
      <dsp:txXfrm>
        <a:off x="42879" y="54260"/>
        <a:ext cx="11563876" cy="792619"/>
      </dsp:txXfrm>
    </dsp:sp>
    <dsp:sp modelId="{91D790A5-1B4E-4F8C-97F6-7914C4B9A25C}">
      <dsp:nvSpPr>
        <dsp:cNvPr id="0" name=""/>
        <dsp:cNvSpPr/>
      </dsp:nvSpPr>
      <dsp:spPr>
        <a:xfrm>
          <a:off x="0" y="953118"/>
          <a:ext cx="11649634" cy="878377"/>
        </a:xfrm>
        <a:prstGeom prst="roundRect">
          <a:avLst/>
        </a:prstGeom>
        <a:solidFill>
          <a:schemeClr val="accent2">
            <a:hueOff val="-2188608"/>
            <a:satOff val="-1975"/>
            <a:lumOff val="-44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Write the name of the book in their reading record.</a:t>
          </a:r>
          <a:endParaRPr lang="en-US" sz="2200" kern="1200" dirty="0"/>
        </a:p>
      </dsp:txBody>
      <dsp:txXfrm>
        <a:off x="42879" y="995997"/>
        <a:ext cx="11563876" cy="792619"/>
      </dsp:txXfrm>
    </dsp:sp>
    <dsp:sp modelId="{4A1CCB84-92C6-4415-97C9-55BCD5D57BA0}">
      <dsp:nvSpPr>
        <dsp:cNvPr id="0" name=""/>
        <dsp:cNvSpPr/>
      </dsp:nvSpPr>
      <dsp:spPr>
        <a:xfrm>
          <a:off x="0" y="1894856"/>
          <a:ext cx="11649634" cy="878377"/>
        </a:xfrm>
        <a:prstGeom prst="roundRect">
          <a:avLst/>
        </a:prstGeom>
        <a:solidFill>
          <a:schemeClr val="accent2">
            <a:hueOff val="-4377215"/>
            <a:satOff val="-3950"/>
            <a:lumOff val="-88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 at least 5 times a week.</a:t>
          </a:r>
          <a:endParaRPr lang="en-US" sz="2200" kern="1200" dirty="0"/>
        </a:p>
      </dsp:txBody>
      <dsp:txXfrm>
        <a:off x="42879" y="1937735"/>
        <a:ext cx="11563876" cy="792619"/>
      </dsp:txXfrm>
    </dsp:sp>
    <dsp:sp modelId="{8F962AED-EDDB-4672-A3FD-777FA0A2B12A}">
      <dsp:nvSpPr>
        <dsp:cNvPr id="0" name=""/>
        <dsp:cNvSpPr/>
      </dsp:nvSpPr>
      <dsp:spPr>
        <a:xfrm>
          <a:off x="0" y="2836593"/>
          <a:ext cx="11649634" cy="878377"/>
        </a:xfrm>
        <a:prstGeom prst="roundRect">
          <a:avLst/>
        </a:prstGeom>
        <a:solidFill>
          <a:schemeClr val="accent2">
            <a:hueOff val="-6565823"/>
            <a:satOff val="-5925"/>
            <a:lumOff val="-1321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5 signatures on Friday = a sticker on the class reading rocket, 10 stickers on the reading record = a prize.</a:t>
          </a:r>
          <a:endParaRPr lang="en-US" sz="2200" kern="1200" dirty="0"/>
        </a:p>
      </dsp:txBody>
      <dsp:txXfrm>
        <a:off x="42879" y="2879472"/>
        <a:ext cx="11563876" cy="792619"/>
      </dsp:txXfrm>
    </dsp:sp>
    <dsp:sp modelId="{EA2C5379-4059-459C-A026-3F52BE165E7E}">
      <dsp:nvSpPr>
        <dsp:cNvPr id="0" name=""/>
        <dsp:cNvSpPr/>
      </dsp:nvSpPr>
      <dsp:spPr>
        <a:xfrm>
          <a:off x="0" y="3778331"/>
          <a:ext cx="11649634" cy="878377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Reading records and reading books need to be in school every day. Please look after the book sent home.</a:t>
          </a:r>
          <a:endParaRPr lang="en-US" sz="2200" kern="1200" dirty="0"/>
        </a:p>
      </dsp:txBody>
      <dsp:txXfrm>
        <a:off x="42879" y="3821210"/>
        <a:ext cx="11563876" cy="7926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4DE0F-97FD-4D7B-9300-0E327A14D38C}">
      <dsp:nvSpPr>
        <dsp:cNvPr id="0" name=""/>
        <dsp:cNvSpPr/>
      </dsp:nvSpPr>
      <dsp:spPr>
        <a:xfrm>
          <a:off x="0" y="276434"/>
          <a:ext cx="8039428" cy="2667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0" b="1" i="0" kern="1200" dirty="0">
            <a:latin typeface="Arial Nova" panose="020B0504020202020204" pitchFamily="34" charset="0"/>
          </a:endParaRP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1" i="0" kern="1200" dirty="0">
              <a:latin typeface="Arial Nova" panose="020B0504020202020204" pitchFamily="34" charset="0"/>
            </a:rPr>
            <a:t>Check the Reception page on the website.</a:t>
          </a: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000" kern="1200" dirty="0">
            <a:latin typeface="Arial Nova" panose="020B0504020202020204" pitchFamily="34" charset="0"/>
          </a:endParaRPr>
        </a:p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000" kern="1200" dirty="0">
            <a:latin typeface="Arial Nova" panose="020B0504020202020204" pitchFamily="34" charset="0"/>
          </a:endParaRPr>
        </a:p>
      </dsp:txBody>
      <dsp:txXfrm>
        <a:off x="130221" y="406655"/>
        <a:ext cx="7778986" cy="2407158"/>
      </dsp:txXfrm>
    </dsp:sp>
    <dsp:sp modelId="{E468D503-FD23-470C-AE29-84350DBC30D0}">
      <dsp:nvSpPr>
        <dsp:cNvPr id="0" name=""/>
        <dsp:cNvSpPr/>
      </dsp:nvSpPr>
      <dsp:spPr>
        <a:xfrm>
          <a:off x="0" y="3027070"/>
          <a:ext cx="8039428" cy="2667600"/>
        </a:xfrm>
        <a:prstGeom prst="roundRect">
          <a:avLst/>
        </a:prstGeom>
        <a:solidFill>
          <a:schemeClr val="accent2">
            <a:hueOff val="-8754431"/>
            <a:satOff val="-7900"/>
            <a:lumOff val="-1762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>
              <a:latin typeface="Arial Nova"/>
            </a:rPr>
            <a:t>Speak to your child's teacher.</a:t>
          </a:r>
        </a:p>
      </dsp:txBody>
      <dsp:txXfrm>
        <a:off x="130221" y="3157291"/>
        <a:ext cx="7778986" cy="24071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185BECC-AFB9-4C51-95B7-B5834E899C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B28BDF-3D8C-4D6D-BD27-F4326A9361B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06E58D-DE1B-40D2-9E6F-39FB57AEE7B5}" type="datetimeFigureOut">
              <a:rPr lang="en-GB" smtClean="0"/>
              <a:t>23/09/2026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91D80CA-D929-416A-A8B2-8C5A847F6C2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2C2574-75B5-4501-8B53-F98F4AF787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EFBF1-1C2C-462D-9761-753FE5970E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313423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E9B0E4-0DE8-4F12-8CF0-2E7CD4BC2829}" type="datetimeFigureOut">
              <a:rPr lang="en-GB" smtClean="0"/>
              <a:t>23/09/2026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460FC-D7B2-4C29-AEA4-791ACBCB4CF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90364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08705-2D6D-4C4D-AB14-B792D3B90679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69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A0509-EF6F-425C-9745-DFEE3F6B7616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741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DD5E65-6393-46B3-9EFC-3EEE33DD583D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18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865D-3646-49E2-8825-B590E4C4DA61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704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D2088-120B-4889-A036-5C31FEEE67E6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784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0E718-3529-438C-8DB5-78EA6800CB97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19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A8F6E-4240-4739-BE0F-6A5E991333A9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885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CB502-048B-4B5D-9E7F-596FF4FB36C2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129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93728-5153-45C2-9928-0526E1315A78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3307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5FCE6-0E02-4B45-A691-7E44E830B784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612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AB76F-D046-4714-AFB2-BD89B723CBA1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29183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4A787-0C8C-4FD8-8EF7-16D1BFDEFB89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06792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FBCD80-F73D-429E-99C3-9BA87F10A686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4336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AD3F-19C7-4FAE-AC15-6FA8C74B8F97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644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CA56E-4155-4BA5-9E7A-6FEE849E0CA5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91492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E7110-D1A8-4A2F-9FEE-3B6ADCCF29BB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0813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31D6B-97F3-4CE6-82E1-752E828C14A5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457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E72DEB0-6A45-465E-AF0E-07AD115A47D2}" type="datetime1">
              <a:rPr lang="en-US" smtClean="0"/>
              <a:t>9/23/2026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1115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dwinprimary.co.uk/online-safety-2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762362DE-7747-4D8B-99FA-8E36F0B15F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3EB83F-6167-4ABF-A088-F8943E604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7049" y="4348969"/>
            <a:ext cx="7803209" cy="2110100"/>
          </a:xfrm>
        </p:spPr>
        <p:txBody>
          <a:bodyPr>
            <a:normAutofit/>
          </a:bodyPr>
          <a:lstStyle/>
          <a:p>
            <a:pPr algn="ctr"/>
            <a:r>
              <a:rPr lang="en-GB" sz="5400" cap="none" dirty="0">
                <a:latin typeface="Arial Nova"/>
              </a:rPr>
              <a:t>Reception </a:t>
            </a:r>
            <a:br>
              <a:rPr lang="en-GB" sz="5400" cap="none" dirty="0">
                <a:latin typeface="Arial Nova"/>
              </a:rPr>
            </a:br>
            <a:r>
              <a:rPr lang="en-GB" sz="5400" cap="none" dirty="0">
                <a:latin typeface="Arial Nova"/>
              </a:rPr>
              <a:t>Parents Meeting</a:t>
            </a:r>
            <a:endParaRPr lang="en-US" sz="5400" cap="none" dirty="0">
              <a:latin typeface="Arial Nova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5123E6E-F713-4254-A6BF-358CC8EC6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F690FE0-5412-4598-8AD6-769BB36E2C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4850BB6-6709-408E-BEFD-24DC5E3C29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4A03B410-983E-40D8-A4EA-2BB747CB00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12B92421-6A58-4A51-AB7D-B97EA85E30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9D092B0B-C6FB-4CDC-ABE8-5C817CAC69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Picture 4" descr="A group of children playing&#10;&#10;Description automatically generated">
            <a:extLst>
              <a:ext uri="{FF2B5EF4-FFF2-40B4-BE49-F238E27FC236}">
                <a16:creationId xmlns:a16="http://schemas.microsoft.com/office/drawing/2014/main" id="{51D86E0C-9C06-7DF3-CD94-09CF7393E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7184" y="396568"/>
            <a:ext cx="5387787" cy="4019797"/>
          </a:xfrm>
          <a:prstGeom prst="rect">
            <a:avLst/>
          </a:prstGeom>
        </p:spPr>
      </p:pic>
      <p:pic>
        <p:nvPicPr>
          <p:cNvPr id="12" name="Picture 11" descr="A logo with an owl&#10;&#10;Description automatically generated">
            <a:extLst>
              <a:ext uri="{FF2B5EF4-FFF2-40B4-BE49-F238E27FC236}">
                <a16:creationId xmlns:a16="http://schemas.microsoft.com/office/drawing/2014/main" id="{E3ACC0F4-8CC6-DABE-53DC-0BB0F7D1F075}"/>
              </a:ext>
            </a:extLst>
          </p:cNvPr>
          <p:cNvPicPr/>
          <p:nvPr/>
        </p:nvPicPr>
        <p:blipFill rotWithShape="1">
          <a:blip r:embed="rId3"/>
          <a:srcRect t="9448" r="1" b="11197"/>
          <a:stretch/>
        </p:blipFill>
        <p:spPr>
          <a:xfrm>
            <a:off x="645347" y="363946"/>
            <a:ext cx="5068570" cy="4017645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675708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DBCDB-4F2F-41D6-978E-596EF352A9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Our curriculum:</a:t>
            </a:r>
            <a:br>
              <a:rPr lang="en-US"/>
            </a:br>
            <a:r>
              <a:rPr lang="en-US"/>
              <a:t>Early Years Foundation Stage (EYFS)</a:t>
            </a:r>
            <a:br>
              <a:rPr lang="en-US"/>
            </a:b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76380F-6253-4E3B-BB3C-DFF198F54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17A939-F023-4344-8D27-2BACE3A3F726}"/>
              </a:ext>
            </a:extLst>
          </p:cNvPr>
          <p:cNvSpPr txBox="1"/>
          <p:nvPr/>
        </p:nvSpPr>
        <p:spPr>
          <a:xfrm>
            <a:off x="914400" y="5605153"/>
            <a:ext cx="102840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At the end of the year the children are assessed to see if they have met the Early Learning Goals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F403E544-CDF5-48E7-BD41-7271D4AEC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363"/>
              </p:ext>
            </p:extLst>
          </p:nvPr>
        </p:nvGraphicFramePr>
        <p:xfrm>
          <a:off x="712519" y="1413164"/>
          <a:ext cx="10485912" cy="42466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85912">
                  <a:extLst>
                    <a:ext uri="{9D8B030D-6E8A-4147-A177-3AD203B41FA5}">
                      <a16:colId xmlns:a16="http://schemas.microsoft.com/office/drawing/2014/main" val="3537354517"/>
                    </a:ext>
                  </a:extLst>
                </a:gridCol>
              </a:tblGrid>
              <a:tr h="4976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Arial Nova" panose="020B0504020202020204" pitchFamily="34" charset="0"/>
                        </a:rPr>
                        <a:t>Children learn through 7 areas: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931004"/>
                  </a:ext>
                </a:extLst>
              </a:tr>
              <a:tr h="3682654">
                <a:tc>
                  <a:txBody>
                    <a:bodyPr/>
                    <a:lstStyle/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endParaRPr lang="en-GB" sz="2400" b="1" i="0" dirty="0">
                        <a:solidFill>
                          <a:schemeClr val="bg1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Communication and Language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Talking and listening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Personal, Social and Emotional Development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Making friends and managing feelings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Physical Development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small and large movement 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Literacy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Reading, writing and understanding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Maths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numbers and patterns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Understanding of the World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nature, culture and the past</a:t>
                      </a:r>
                    </a:p>
                    <a:p>
                      <a:pPr fontAlgn="t">
                        <a:buFont typeface="Arial" panose="020B0604020202020204" pitchFamily="34" charset="0"/>
                        <a:buChar char="•"/>
                      </a:pPr>
                      <a:r>
                        <a:rPr lang="en-GB" sz="2400" b="1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Expressive Art and Design</a:t>
                      </a:r>
                      <a:r>
                        <a:rPr lang="en-GB" sz="2400" b="0" i="0" dirty="0">
                          <a:solidFill>
                            <a:schemeClr val="bg1"/>
                          </a:solidFill>
                          <a:effectLst/>
                          <a:latin typeface="Arial Nova" panose="020B0504020202020204" pitchFamily="34" charset="0"/>
                        </a:rPr>
                        <a:t>: art, music and imagination</a:t>
                      </a:r>
                    </a:p>
                    <a:p>
                      <a:endParaRPr lang="en-GB" sz="2400" dirty="0">
                        <a:latin typeface="Arial Nova" panose="020B05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87675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1540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CB414-3900-E87A-4540-6D0E704AC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476" y="84221"/>
            <a:ext cx="10439400" cy="1017495"/>
          </a:xfrm>
        </p:spPr>
        <p:txBody>
          <a:bodyPr>
            <a:normAutofit/>
          </a:bodyPr>
          <a:lstStyle/>
          <a:p>
            <a:pPr algn="ctr"/>
            <a:r>
              <a:rPr lang="en-US" sz="4400" cap="none" dirty="0">
                <a:latin typeface="Arial Nova"/>
              </a:rPr>
              <a:t>Communication and language</a:t>
            </a:r>
            <a:endParaRPr lang="en-US" sz="4400" dirty="0">
              <a:latin typeface="Arial Nova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F3918DA-7F9D-9682-BE64-7141C04E5E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630587"/>
              </p:ext>
            </p:extLst>
          </p:nvPr>
        </p:nvGraphicFramePr>
        <p:xfrm>
          <a:off x="1852551" y="1111151"/>
          <a:ext cx="847898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830776070"/>
                    </a:ext>
                  </a:extLst>
                </a:gridCol>
              </a:tblGrid>
              <a:tr h="378198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2903954"/>
                  </a:ext>
                </a:extLst>
              </a:tr>
              <a:tr h="741680">
                <a:tc>
                  <a:txBody>
                    <a:bodyPr/>
                    <a:lstStyle/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endParaRPr lang="en-GB" sz="20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listen carefully </a:t>
                      </a:r>
                    </a:p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follow instructions </a:t>
                      </a:r>
                    </a:p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answer and ask questions </a:t>
                      </a:r>
                    </a:p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speak confidently in sentences</a:t>
                      </a:r>
                    </a:p>
                    <a:p>
                      <a:pPr marL="342900" indent="-342900" algn="l" fontAlgn="t">
                        <a:buFont typeface="Wingdings" panose="05000000000000000000" pitchFamily="2" charset="2"/>
                        <a:buChar char="v"/>
                      </a:pPr>
                      <a:endParaRPr lang="en-GB" sz="2000" b="0" i="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613257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6967DF6-0BBA-900B-F9E6-1E7830343D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820484"/>
              </p:ext>
            </p:extLst>
          </p:nvPr>
        </p:nvGraphicFramePr>
        <p:xfrm>
          <a:off x="1816926" y="3669631"/>
          <a:ext cx="8514608" cy="21425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14608">
                  <a:extLst>
                    <a:ext uri="{9D8B030D-6E8A-4147-A177-3AD203B41FA5}">
                      <a16:colId xmlns:a16="http://schemas.microsoft.com/office/drawing/2014/main" val="2333234458"/>
                    </a:ext>
                  </a:extLst>
                </a:gridCol>
              </a:tblGrid>
              <a:tr h="330916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 Nova"/>
                        </a:rPr>
                        <a:t>What you can do to help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2797108"/>
                  </a:ext>
                </a:extLst>
              </a:tr>
              <a:tr h="1746302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endParaRPr lang="en-GB" b="0" i="0" dirty="0">
                        <a:effectLst/>
                        <a:latin typeface="Segoe UI" panose="020B0502040204020203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Chat about their day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Read stories together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Introduce new words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Encourage full-sentence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51792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62572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4A38E-7097-C08E-3E53-B0CAE04287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537" y="215152"/>
            <a:ext cx="11459135" cy="867691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Personal, Social and Emotional Development</a:t>
            </a:r>
            <a:endParaRPr lang="en-US" sz="4000" dirty="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E9553E7-67A0-B935-11F3-2401BEDB1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659880"/>
              </p:ext>
            </p:extLst>
          </p:nvPr>
        </p:nvGraphicFramePr>
        <p:xfrm>
          <a:off x="277200" y="991642"/>
          <a:ext cx="11627182" cy="30585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7182">
                  <a:extLst>
                    <a:ext uri="{9D8B030D-6E8A-4147-A177-3AD203B41FA5}">
                      <a16:colId xmlns:a16="http://schemas.microsoft.com/office/drawing/2014/main" val="285911345"/>
                    </a:ext>
                  </a:extLst>
                </a:gridCol>
              </a:tblGrid>
              <a:tr h="347664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0955853"/>
                  </a:ext>
                </a:extLst>
              </a:tr>
              <a:tr h="1952270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endParaRPr lang="en-GB" sz="20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be more independent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recognise and talk about feelings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follow rules and routines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take turns and share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make friends and work together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make healthy choices such as food and exercise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0700145"/>
                  </a:ext>
                </a:extLst>
              </a:tr>
              <a:tr h="43727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344898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16F92B5-A763-4E06-D31A-767BE5EE64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507722"/>
              </p:ext>
            </p:extLst>
          </p:nvPr>
        </p:nvGraphicFramePr>
        <p:xfrm>
          <a:off x="268941" y="4191990"/>
          <a:ext cx="11654127" cy="24508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54127">
                  <a:extLst>
                    <a:ext uri="{9D8B030D-6E8A-4147-A177-3AD203B41FA5}">
                      <a16:colId xmlns:a16="http://schemas.microsoft.com/office/drawing/2014/main" val="3903871615"/>
                    </a:ext>
                  </a:extLst>
                </a:gridCol>
              </a:tblGrid>
              <a:tr h="482745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1266746"/>
                  </a:ext>
                </a:extLst>
              </a:tr>
              <a:tr h="1968112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Talk about feelings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Set clear rules at home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Play games that teach turn-taking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your child to dress independently, including zipping coats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Ensure they can use cutlery and eat on their own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6638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747282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2CC58-167A-E449-2EEB-81EA6CC454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801" y="271182"/>
            <a:ext cx="10058400" cy="826995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Physical Development</a:t>
            </a:r>
            <a:endParaRPr lang="en-US" sz="4000" dirty="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586DAAA-E5CE-1082-9619-D0B3E32AE2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3604924"/>
              </p:ext>
            </p:extLst>
          </p:nvPr>
        </p:nvGraphicFramePr>
        <p:xfrm>
          <a:off x="403411" y="3765176"/>
          <a:ext cx="11430542" cy="2312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542">
                  <a:extLst>
                    <a:ext uri="{9D8B030D-6E8A-4147-A177-3AD203B41FA5}">
                      <a16:colId xmlns:a16="http://schemas.microsoft.com/office/drawing/2014/main" val="3202885803"/>
                    </a:ext>
                  </a:extLst>
                </a:gridCol>
              </a:tblGrid>
              <a:tr h="506577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8451248"/>
                  </a:ext>
                </a:extLst>
              </a:tr>
              <a:tr h="1805490">
                <a:tc>
                  <a:txBody>
                    <a:bodyPr/>
                    <a:lstStyle/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cutting with scissors, drawing, and painting.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Visit parks for climbing activities.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Build with Duplo, Lego, or similar toys.</a:t>
                      </a:r>
                    </a:p>
                    <a:p>
                      <a:pPr marL="285750" indent="-28575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Try practical tasks like pegging washing or washing up with a sponge.</a:t>
                      </a: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7118901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BA90312-A726-5310-2329-CE69AD8FC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085271"/>
              </p:ext>
            </p:extLst>
          </p:nvPr>
        </p:nvGraphicFramePr>
        <p:xfrm>
          <a:off x="414617" y="1131795"/>
          <a:ext cx="11407696" cy="23626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07696">
                  <a:extLst>
                    <a:ext uri="{9D8B030D-6E8A-4147-A177-3AD203B41FA5}">
                      <a16:colId xmlns:a16="http://schemas.microsoft.com/office/drawing/2014/main" val="1401888847"/>
                    </a:ext>
                  </a:extLst>
                </a:gridCol>
              </a:tblGrid>
              <a:tr h="637066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4529195"/>
                  </a:ext>
                </a:extLst>
              </a:tr>
              <a:tr h="1245175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improve pencil control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use scissors safely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develop strength and coordination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To enjoy physical activity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0229946"/>
                  </a:ext>
                </a:extLst>
              </a:tr>
              <a:tr h="41496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5348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9277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C2B49-FD22-CA47-6C30-89C68C80B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037" y="349624"/>
            <a:ext cx="10058400" cy="714936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Literacy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E3DEA15-764C-5676-E7CE-88D054A87C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6019133"/>
              </p:ext>
            </p:extLst>
          </p:nvPr>
        </p:nvGraphicFramePr>
        <p:xfrm>
          <a:off x="403411" y="4000500"/>
          <a:ext cx="11528051" cy="23863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8051">
                  <a:extLst>
                    <a:ext uri="{9D8B030D-6E8A-4147-A177-3AD203B41FA5}">
                      <a16:colId xmlns:a16="http://schemas.microsoft.com/office/drawing/2014/main" val="1767002620"/>
                    </a:ext>
                  </a:extLst>
                </a:gridCol>
              </a:tblGrid>
              <a:tr h="5138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9270724"/>
                  </a:ext>
                </a:extLst>
              </a:tr>
              <a:tr h="1872474"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Help your child recognise and write their name, then move on to other letters.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Read together at least five times a week.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sounds and words sent home.</a:t>
                      </a:r>
                    </a:p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Ask questions about stories you read to check your child understands.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474187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F0CDC815-2EDA-8787-1E13-BB5A9B65A7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2423920"/>
              </p:ext>
            </p:extLst>
          </p:nvPr>
        </p:nvGraphicFramePr>
        <p:xfrm>
          <a:off x="448235" y="1109383"/>
          <a:ext cx="11421720" cy="2427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1720">
                  <a:extLst>
                    <a:ext uri="{9D8B030D-6E8A-4147-A177-3AD203B41FA5}">
                      <a16:colId xmlns:a16="http://schemas.microsoft.com/office/drawing/2014/main" val="2497347015"/>
                    </a:ext>
                  </a:extLst>
                </a:gridCol>
              </a:tblGrid>
              <a:tr h="346052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​</a:t>
                      </a:r>
                    </a:p>
                    <a:p>
                      <a:pPr algn="ctr" fontAlgn="t"/>
                      <a:endParaRPr lang="en-US" sz="2000" b="1" dirty="0">
                        <a:solidFill>
                          <a:srgbClr val="FFFFFF"/>
                        </a:solidFill>
                        <a:effectLst/>
                        <a:latin typeface="Arial Nova"/>
                      </a:endParaRP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>
                      <a:solidFill>
                        <a:srgbClr val="FFFFFF"/>
                      </a:solidFill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980565"/>
                  </a:ext>
                </a:extLst>
              </a:tr>
              <a:tr h="1144634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Phonics sounds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Reading simple words and sentences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Understanding stories 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v"/>
                      </a:pPr>
                      <a: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  <a:t>Writing letters, words and sentences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>
                      <a:solidFill>
                        <a:srgbClr val="FFFFFF"/>
                      </a:solidFill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872744"/>
                  </a:ext>
                </a:extLst>
              </a:tr>
              <a:tr h="41626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>
                      <a:solidFill>
                        <a:srgbClr val="FFFFFF"/>
                      </a:solidFill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959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03430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E37C3-E476-B7B3-B5FF-C17F6FF04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478" y="338418"/>
            <a:ext cx="10058400" cy="591671"/>
          </a:xfrm>
        </p:spPr>
        <p:txBody>
          <a:bodyPr>
            <a:noAutofit/>
          </a:bodyPr>
          <a:lstStyle/>
          <a:p>
            <a:pPr algn="ctr"/>
            <a:r>
              <a:rPr lang="en-US" sz="4000" cap="none" dirty="0">
                <a:latin typeface="Arial Nova"/>
              </a:rPr>
              <a:t>Mathematics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007A727-96A2-0BE7-8288-C3B9283D2E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2645327"/>
              </p:ext>
            </p:extLst>
          </p:nvPr>
        </p:nvGraphicFramePr>
        <p:xfrm>
          <a:off x="459441" y="3798794"/>
          <a:ext cx="11373970" cy="249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3970">
                  <a:extLst>
                    <a:ext uri="{9D8B030D-6E8A-4147-A177-3AD203B41FA5}">
                      <a16:colId xmlns:a16="http://schemas.microsoft.com/office/drawing/2014/main" val="1595882238"/>
                    </a:ext>
                  </a:extLst>
                </a:gridCol>
              </a:tblGrid>
              <a:tr h="71471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628109"/>
                  </a:ext>
                </a:extLst>
              </a:tr>
              <a:tr h="1779185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Help your child recognise and order numbers 0–10.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Create repeating patterns with objects.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Practise accurate counting and simple addition/subtraction.</a:t>
                      </a:r>
                    </a:p>
                    <a:p>
                      <a:pPr marL="342900" indent="-342900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Encourage fair sharing during mealtimes.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659147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0A6C78A-365E-C8E4-2D6E-994E700B6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83594"/>
              </p:ext>
            </p:extLst>
          </p:nvPr>
        </p:nvGraphicFramePr>
        <p:xfrm>
          <a:off x="398693" y="1173667"/>
          <a:ext cx="11379712" cy="24939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79712">
                  <a:extLst>
                    <a:ext uri="{9D8B030D-6E8A-4147-A177-3AD203B41FA5}">
                      <a16:colId xmlns:a16="http://schemas.microsoft.com/office/drawing/2014/main" val="3681780432"/>
                    </a:ext>
                  </a:extLst>
                </a:gridCol>
              </a:tblGrid>
              <a:tr h="508960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824063"/>
                  </a:ext>
                </a:extLst>
              </a:tr>
              <a:tr h="1984943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explore numbers to 10, including 1 more/less, doubling, halving, adding, and subtracting.</a:t>
                      </a: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They’ll also learn number bonds and subtraction facts for 5 and some for 10.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 panose="020B0504020202020204" pitchFamily="34" charset="0"/>
                        </a:rPr>
                        <a:t>​</a:t>
                      </a:r>
                      <a:r>
                        <a:rPr lang="en-GB" sz="2000" dirty="0">
                          <a:latin typeface="Arial Nova" panose="020B0504020202020204" pitchFamily="34" charset="0"/>
                        </a:rPr>
                        <a:t>Children will compare quantities to 10, practise equal sharing, and begin recognising odd and even numbers.</a:t>
                      </a:r>
                      <a:endParaRPr lang="en-US" sz="200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729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6794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2D4F3-298E-4FF9-6278-E68DA0C3A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1448" y="170329"/>
            <a:ext cx="10058400" cy="939053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Understanding of the World</a:t>
            </a:r>
            <a:endParaRPr lang="en-US" sz="4000" dirty="0">
              <a:latin typeface="Arial Nova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D062446-027A-4B0E-BD92-5F5E3D05F1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8899899"/>
              </p:ext>
            </p:extLst>
          </p:nvPr>
        </p:nvGraphicFramePr>
        <p:xfrm>
          <a:off x="403411" y="3765175"/>
          <a:ext cx="11345957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5957">
                  <a:extLst>
                    <a:ext uri="{9D8B030D-6E8A-4147-A177-3AD203B41FA5}">
                      <a16:colId xmlns:a16="http://schemas.microsoft.com/office/drawing/2014/main" val="2519478684"/>
                    </a:ext>
                  </a:extLst>
                </a:gridCol>
              </a:tblGrid>
              <a:tr h="27305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US" sz="2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78969"/>
                  </a:ext>
                </a:extLst>
              </a:tr>
              <a:tr h="1533329">
                <a:tc>
                  <a:txBody>
                    <a:bodyPr/>
                    <a:lstStyle/>
                    <a:p>
                      <a:pPr marL="0" indent="0" algn="l" rtl="0" fontAlgn="auto">
                        <a:buFont typeface="Wingdings"/>
                        <a:buNone/>
                      </a:pPr>
                      <a:endParaRPr lang="en-GB" sz="2000" dirty="0">
                        <a:latin typeface="Arial Nova" panose="020B0504020202020204" pitchFamily="34" charset="0"/>
                      </a:endParaRP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Talk about your childhood and compare it to your child’s life.</a:t>
                      </a: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Point out local features and discuss festivals you celebrate.</a:t>
                      </a: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r>
                        <a:rPr lang="en-GB" sz="2000" dirty="0">
                          <a:latin typeface="Arial Nova" panose="020B0504020202020204" pitchFamily="34" charset="0"/>
                        </a:rPr>
                        <a:t>Visit places like farms or zoos, look for minibeasts, and grow plants together.</a:t>
                      </a: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endParaRPr lang="en-GB" sz="2000" dirty="0">
                        <a:latin typeface="Arial Nova" panose="020B0504020202020204" pitchFamily="34" charset="0"/>
                      </a:endParaRP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endParaRPr lang="en-GB" sz="2000" dirty="0">
                        <a:latin typeface="Arial Nova" panose="020B0504020202020204" pitchFamily="34" charset="0"/>
                      </a:endParaRPr>
                    </a:p>
                    <a:p>
                      <a:pPr marL="342900" indent="-342900" algn="l" rtl="0" fontAlgn="auto">
                        <a:buFont typeface="Wingdings"/>
                        <a:buChar char="ü"/>
                      </a:pPr>
                      <a:endParaRPr lang="en-US" sz="2000" b="0" i="0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547366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326F9F-5000-119D-6A86-30CB9C3FE3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886244"/>
              </p:ext>
            </p:extLst>
          </p:nvPr>
        </p:nvGraphicFramePr>
        <p:xfrm>
          <a:off x="414617" y="1064558"/>
          <a:ext cx="11351694" cy="262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51694">
                  <a:extLst>
                    <a:ext uri="{9D8B030D-6E8A-4147-A177-3AD203B41FA5}">
                      <a16:colId xmlns:a16="http://schemas.microsoft.com/office/drawing/2014/main" val="26964433"/>
                    </a:ext>
                  </a:extLst>
                </a:gridCol>
              </a:tblGrid>
              <a:tr h="396107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>
                      <a:solidFill>
                        <a:srgbClr val="FFFFFF"/>
                      </a:solidFill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2055351"/>
                  </a:ext>
                </a:extLst>
              </a:tr>
              <a:tr h="1775726">
                <a:tc>
                  <a:txBody>
                    <a:bodyPr/>
                    <a:lstStyle/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Learn about the past through topic work and stories, comparing part of our lives with how things were in the past.</a:t>
                      </a: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​Looking at differences and similarities between different environments and countries.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Celebrating festivals and religious events.</a:t>
                      </a: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​Learning about farm animals, minibeasts and wild animals.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Growing flowers and vegetables.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Learning about lifecycles.</a:t>
                      </a:r>
                    </a:p>
                  </a:txBody>
                  <a:tcPr>
                    <a:lnL w="9524">
                      <a:solidFill>
                        <a:srgbClr val="FFFFFF"/>
                      </a:solidFill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4">
                      <a:solidFill>
                        <a:srgbClr val="FFFFFF"/>
                      </a:solidFill>
                    </a:lnT>
                    <a:lnB w="9524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D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90814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64434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C9D35-275E-4173-5569-1CA17FECC6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271183"/>
            <a:ext cx="10058400" cy="972671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Expressive Arts and Design</a:t>
            </a:r>
            <a:endParaRPr lang="en-US" sz="4000" dirty="0">
              <a:latin typeface="Arial Nova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9D4B3C-6096-27D2-F73B-E938AA58C43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37E6AE2-6856-414D-BC4E-1AD90BFBC0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234343"/>
              </p:ext>
            </p:extLst>
          </p:nvPr>
        </p:nvGraphicFramePr>
        <p:xfrm>
          <a:off x="302558" y="3720352"/>
          <a:ext cx="11570605" cy="2513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70605">
                  <a:extLst>
                    <a:ext uri="{9D8B030D-6E8A-4147-A177-3AD203B41FA5}">
                      <a16:colId xmlns:a16="http://schemas.microsoft.com/office/drawing/2014/main" val="2490591633"/>
                    </a:ext>
                  </a:extLst>
                </a:gridCol>
              </a:tblGrid>
              <a:tr h="68636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 b="1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What you can do to help​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421932"/>
                  </a:ext>
                </a:extLst>
              </a:tr>
              <a:tr h="1827301">
                <a:tc>
                  <a:txBody>
                    <a:bodyPr/>
                    <a:lstStyle/>
                    <a:p>
                      <a:pPr marL="285750" indent="-285750" rtl="0" fontAlgn="auto">
                        <a:buFont typeface="Wingdings"/>
                        <a:buChar char="ü"/>
                      </a:pPr>
                      <a:r>
                        <a:rPr lang="en-US" sz="1800" dirty="0">
                          <a:effectLst/>
                          <a:latin typeface="Century Gothic"/>
                        </a:rPr>
                        <a:t>​</a:t>
                      </a:r>
                      <a:r>
                        <a:rPr lang="en-US" sz="2000" dirty="0">
                          <a:effectLst/>
                          <a:latin typeface="Arial Nova"/>
                        </a:rPr>
                        <a:t>Craft and drawing activities.</a:t>
                      </a:r>
                      <a:endParaRPr lang="en-US" sz="2000" dirty="0">
                        <a:latin typeface="Arial Nova"/>
                      </a:endParaRP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Play imaginatively with your child with toys and props.</a:t>
                      </a:r>
                      <a:endParaRPr lang="en-US" sz="2000" dirty="0">
                        <a:latin typeface="Arial Nova"/>
                      </a:endParaRP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Singing songs.</a:t>
                      </a: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Making music.</a:t>
                      </a:r>
                    </a:p>
                    <a:p>
                      <a:pPr marL="342900" lvl="0" indent="-342900">
                        <a:buFont typeface="Wingdings"/>
                        <a:buChar char="ü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Dancing.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082110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B33D1DD-C3EB-32BE-013A-CB067B5AD5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032724"/>
              </p:ext>
            </p:extLst>
          </p:nvPr>
        </p:nvGraphicFramePr>
        <p:xfrm>
          <a:off x="313767" y="1144345"/>
          <a:ext cx="11561830" cy="2307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61830">
                  <a:extLst>
                    <a:ext uri="{9D8B030D-6E8A-4147-A177-3AD203B41FA5}">
                      <a16:colId xmlns:a16="http://schemas.microsoft.com/office/drawing/2014/main" val="3636323592"/>
                    </a:ext>
                  </a:extLst>
                </a:gridCol>
              </a:tblGrid>
              <a:tr h="692359">
                <a:tc>
                  <a:txBody>
                    <a:bodyPr/>
                    <a:lstStyle/>
                    <a:p>
                      <a:pPr algn="ctr" fontAlgn="t"/>
                      <a:r>
                        <a:rPr lang="en-GB" sz="2000" b="1" i="0" dirty="0">
                          <a:effectLst/>
                          <a:latin typeface="Arial Nova" panose="020B0504020202020204" pitchFamily="34" charset="0"/>
                        </a:rPr>
                        <a:t>What children will learn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830336"/>
                  </a:ext>
                </a:extLst>
              </a:tr>
              <a:tr h="1602315">
                <a:tc>
                  <a:txBody>
                    <a:bodyPr/>
                    <a:lstStyle/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​Painting, observational drawing, junk modelling etc.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Using skills such as drawing, using scissors and joining materials.</a:t>
                      </a:r>
                    </a:p>
                    <a:p>
                      <a:pPr marL="342900" indent="-342900" rtl="0" fontAlgn="auto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​Singing songs and rhymes.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Providing role play and imaginative play opportunities.</a:t>
                      </a:r>
                    </a:p>
                    <a:p>
                      <a:pPr marL="342900" lvl="0" indent="-342900">
                        <a:buFont typeface="Wingdings"/>
                        <a:buChar char="v"/>
                      </a:pPr>
                      <a:r>
                        <a:rPr lang="en-US" sz="2000" dirty="0">
                          <a:effectLst/>
                          <a:latin typeface="Arial Nova"/>
                        </a:rPr>
                        <a:t>Acting out stories.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45366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40343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AD711A-3668-1681-4660-E051090EC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5712" y="161862"/>
            <a:ext cx="8534400" cy="711450"/>
          </a:xfrm>
        </p:spPr>
        <p:txBody>
          <a:bodyPr>
            <a:normAutofit/>
          </a:bodyPr>
          <a:lstStyle/>
          <a:p>
            <a:pPr algn="ctr"/>
            <a:r>
              <a:rPr lang="en-US" sz="4000" cap="none" dirty="0">
                <a:latin typeface="Arial Nova"/>
              </a:rPr>
              <a:t>Our topics and key texts</a:t>
            </a:r>
            <a:endParaRPr lang="en-US" sz="4000" cap="none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8D66C7-E90E-EFA1-2FF6-73AE82A3C6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261229"/>
              </p:ext>
            </p:extLst>
          </p:nvPr>
        </p:nvGraphicFramePr>
        <p:xfrm>
          <a:off x="739588" y="874059"/>
          <a:ext cx="10339846" cy="57237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9923">
                  <a:extLst>
                    <a:ext uri="{9D8B030D-6E8A-4147-A177-3AD203B41FA5}">
                      <a16:colId xmlns:a16="http://schemas.microsoft.com/office/drawing/2014/main" val="1317410595"/>
                    </a:ext>
                  </a:extLst>
                </a:gridCol>
                <a:gridCol w="5169923">
                  <a:extLst>
                    <a:ext uri="{9D8B030D-6E8A-4147-A177-3AD203B41FA5}">
                      <a16:colId xmlns:a16="http://schemas.microsoft.com/office/drawing/2014/main" val="982063405"/>
                    </a:ext>
                  </a:extLst>
                </a:gridCol>
              </a:tblGrid>
              <a:tr h="42022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 Nova"/>
                        </a:rPr>
                        <a:t>Topics and festivals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Arial Nova"/>
                        </a:rPr>
                        <a:t>Key texts</a:t>
                      </a:r>
                    </a:p>
                  </a:txBody>
                  <a:tcPr>
                    <a:solidFill>
                      <a:srgbClr val="9C3B8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8068089"/>
                  </a:ext>
                </a:extLst>
              </a:tr>
              <a:tr h="4513449"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All about me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Autumn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Harvest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Diwali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Guy Fawkes night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Remembrance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Christmas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Winter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People who help us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Chinese New Year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Easter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Eid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Growing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Farm animals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Minibeasts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Summer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Seaside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Superheroes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1800" dirty="0">
                          <a:latin typeface="Arial Nova"/>
                        </a:rPr>
                        <a:t>Wild animals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/>
                        <a:buChar char="v"/>
                      </a:pPr>
                      <a:r>
                        <a:rPr lang="en-US" sz="2000" dirty="0" err="1">
                          <a:latin typeface="Arial Nova"/>
                        </a:rPr>
                        <a:t>Boggity</a:t>
                      </a:r>
                      <a:r>
                        <a:rPr lang="en-US" sz="2000" dirty="0">
                          <a:latin typeface="Arial Nova"/>
                        </a:rPr>
                        <a:t> Bog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/>
                        <a:buChar char="v"/>
                        <a:tabLst/>
                        <a:defRPr/>
                      </a:pPr>
                      <a:r>
                        <a:rPr lang="en-US" sz="2000" dirty="0">
                          <a:latin typeface="Arial Nova"/>
                        </a:rPr>
                        <a:t>The Three Billy Goats Gruff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Little Red Hen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Hungry Giant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Once there were Giants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Dear Santa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One Snowy Night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After the Storm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Rescue Party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 err="1">
                          <a:latin typeface="Arial Nova"/>
                        </a:rPr>
                        <a:t>Mrs</a:t>
                      </a:r>
                      <a:r>
                        <a:rPr lang="en-US" sz="2000" dirty="0">
                          <a:latin typeface="Arial Nova"/>
                        </a:rPr>
                        <a:t> Wishy Washy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Wishy Washy Day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Mud Walk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Meanies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Meanies came to school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Toymaker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The Gruffalo</a:t>
                      </a:r>
                    </a:p>
                    <a:p>
                      <a:pPr marL="285750" lvl="0" indent="-285750">
                        <a:buFont typeface="Wingdings"/>
                        <a:buChar char="v"/>
                      </a:pPr>
                      <a:r>
                        <a:rPr lang="en-US" sz="2000" dirty="0">
                          <a:latin typeface="Arial Nova"/>
                        </a:rPr>
                        <a:t>Lucy and Tom at the Seaside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32010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9414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21AECE-11B6-4443-B645-59BADB78D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18867" y="941424"/>
            <a:ext cx="3413690" cy="3248611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en-GB" sz="4000" cap="none" dirty="0">
                <a:solidFill>
                  <a:srgbClr val="FFFFFF"/>
                </a:solidFill>
                <a:latin typeface="Arial Nova"/>
              </a:rPr>
              <a:t>How we assess whether children have achieved the Early Learning Goal</a:t>
            </a:r>
            <a:endParaRPr lang="en-GB" sz="4000" dirty="0">
              <a:solidFill>
                <a:srgbClr val="FFFFFF"/>
              </a:solidFill>
              <a:latin typeface="Arial Nova"/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6C34B877-CEBC-754E-4CCD-F9A446BC39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1762106"/>
              </p:ext>
            </p:extLst>
          </p:nvPr>
        </p:nvGraphicFramePr>
        <p:xfrm>
          <a:off x="940645" y="269072"/>
          <a:ext cx="7154164" cy="6315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468386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D6F819BF-BEC4-454B-82CF-C7F1926407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809B7-D51F-4B23-912D-1810D39D3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31927"/>
            <a:ext cx="4559558" cy="1131257"/>
          </a:xfrm>
        </p:spPr>
        <p:txBody>
          <a:bodyPr anchor="b">
            <a:noAutofit/>
          </a:bodyPr>
          <a:lstStyle/>
          <a:p>
            <a:pPr algn="ctr"/>
            <a:r>
              <a:rPr lang="en-GB" sz="4800" cap="none">
                <a:solidFill>
                  <a:srgbClr val="FFFFFF"/>
                </a:solidFill>
                <a:latin typeface="Arial Nova"/>
              </a:rPr>
              <a:t>Our Routine</a:t>
            </a:r>
            <a:endParaRPr lang="en-US" sz="4800">
              <a:latin typeface="Arial Nova"/>
            </a:endParaRPr>
          </a:p>
        </p:txBody>
      </p:sp>
      <p:sp useBgFill="1">
        <p:nvSpPr>
          <p:cNvPr id="23" name="Snip Diagonal Corner Rectangle 21">
            <a:extLst>
              <a:ext uri="{FF2B5EF4-FFF2-40B4-BE49-F238E27FC236}">
                <a16:creationId xmlns:a16="http://schemas.microsoft.com/office/drawing/2014/main" id="{79D5C3D0-88DD-405B-A549-4B5C3712E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212" y="641648"/>
            <a:ext cx="6575496" cy="5286838"/>
          </a:xfrm>
          <a:prstGeom prst="snip2DiagRect">
            <a:avLst>
              <a:gd name="adj1" fmla="val 8741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9356-A6FF-45E0-BD8C-EF37859A6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4563" y="1710390"/>
            <a:ext cx="3479419" cy="292259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GB" sz="3200" dirty="0">
                <a:solidFill>
                  <a:srgbClr val="0F496F"/>
                </a:solidFill>
                <a:latin typeface="Arial Nova"/>
              </a:rPr>
              <a:t>In order for the children to be able to achieve the Early Learning Goals they need to have a routine that will support them to feel settled and confident.</a:t>
            </a:r>
            <a:endParaRPr lang="en-US" dirty="0"/>
          </a:p>
          <a:p>
            <a:pPr marL="0" indent="0">
              <a:buNone/>
            </a:pPr>
            <a:endParaRPr lang="en-GB" sz="1800" dirty="0">
              <a:solidFill>
                <a:srgbClr val="0F496F"/>
              </a:solidFill>
              <a:latin typeface="SassoonCRInfantMedium" panose="00000500000000000000" pitchFamily="2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B29E1950-A366-48B7-8DAB-726C0DE580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24123CD-2156-4134-A3FB-C82036B5F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82DAEA8-4DC7-4972-8972-06976C61D5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C33B16A3-1C35-4E6B-88DA-2A2550F941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06381D1-240B-4A28-88D3-6ACC575DCF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C8CFC7B-B818-47F0-AE87-6B34B07D1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EA9A1E8-B1D1-40CB-BEA2-67B592C776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934200"/>
              </p:ext>
            </p:extLst>
          </p:nvPr>
        </p:nvGraphicFramePr>
        <p:xfrm>
          <a:off x="336176" y="156884"/>
          <a:ext cx="7407492" cy="6276412"/>
        </p:xfrm>
        <a:graphic>
          <a:graphicData uri="http://schemas.openxmlformats.org/drawingml/2006/table">
            <a:tbl>
              <a:tblPr firstRow="1" bandRow="1">
                <a:solidFill>
                  <a:schemeClr val="tx1">
                    <a:lumMod val="65000"/>
                    <a:lumOff val="35000"/>
                  </a:schemeClr>
                </a:solidFill>
                <a:tableStyleId>{5C22544A-7EE6-4342-B048-85BDC9FD1C3A}</a:tableStyleId>
              </a:tblPr>
              <a:tblGrid>
                <a:gridCol w="3190795">
                  <a:extLst>
                    <a:ext uri="{9D8B030D-6E8A-4147-A177-3AD203B41FA5}">
                      <a16:colId xmlns:a16="http://schemas.microsoft.com/office/drawing/2014/main" val="2271038371"/>
                    </a:ext>
                  </a:extLst>
                </a:gridCol>
                <a:gridCol w="4216697">
                  <a:extLst>
                    <a:ext uri="{9D8B030D-6E8A-4147-A177-3AD203B41FA5}">
                      <a16:colId xmlns:a16="http://schemas.microsoft.com/office/drawing/2014/main" val="1318001576"/>
                    </a:ext>
                  </a:extLst>
                </a:gridCol>
              </a:tblGrid>
              <a:tr h="630033">
                <a:tc>
                  <a:txBody>
                    <a:bodyPr/>
                    <a:lstStyle/>
                    <a:p>
                      <a:pPr algn="ctr"/>
                      <a:r>
                        <a:rPr lang="en-GB" sz="2400" b="1" cap="none" spc="6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Lessons</a:t>
                      </a:r>
                    </a:p>
                  </a:txBody>
                  <a:tcPr marL="136089" marR="136089" marT="136089" marB="136089">
                    <a:solidFill>
                      <a:srgbClr val="B3249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2400" b="1" i="0" dirty="0">
                          <a:solidFill>
                            <a:srgbClr val="000000"/>
                          </a:solidFill>
                          <a:effectLst/>
                          <a:latin typeface="Arial Nova" panose="020B0504020202020204" pitchFamily="34" charset="0"/>
                        </a:rPr>
                        <a:t>Purpose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4685488"/>
                  </a:ext>
                </a:extLst>
              </a:tr>
              <a:tr h="735778">
                <a:tc>
                  <a:txBody>
                    <a:bodyPr/>
                    <a:lstStyle/>
                    <a:p>
                      <a:r>
                        <a:rPr lang="en-GB" sz="2400" b="1" u="none" cap="none" spc="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Read, Write Inc. (RWI)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Learning to read and write daily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6464557"/>
                  </a:ext>
                </a:extLst>
              </a:tr>
              <a:tr h="765502">
                <a:tc>
                  <a:txBody>
                    <a:bodyPr/>
                    <a:lstStyle/>
                    <a:p>
                      <a:r>
                        <a:rPr lang="en-GB" sz="2400" b="1" u="none" cap="none" spc="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Mathematics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Daily number learning, anew concept is taught each week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73955"/>
                  </a:ext>
                </a:extLst>
              </a:tr>
              <a:tr h="791122">
                <a:tc>
                  <a:txBody>
                    <a:bodyPr/>
                    <a:lstStyle/>
                    <a:p>
                      <a:r>
                        <a:rPr lang="en-GB" sz="2400" b="1" u="none" cap="none" spc="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Discovery time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Exploring topics and literacy, often including a focus book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1115466"/>
                  </a:ext>
                </a:extLst>
              </a:tr>
              <a:tr h="765502">
                <a:tc>
                  <a:txBody>
                    <a:bodyPr/>
                    <a:lstStyle/>
                    <a:p>
                      <a:r>
                        <a:rPr lang="en-GB" sz="2400" b="1" u="none" cap="none" spc="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PE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Physical development- taught mainly in the hall once a week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6612201"/>
                  </a:ext>
                </a:extLst>
              </a:tr>
              <a:tr h="1098329">
                <a:tc>
                  <a:txBody>
                    <a:bodyPr/>
                    <a:lstStyle/>
                    <a:p>
                      <a:r>
                        <a:rPr lang="en-GB" sz="2400" b="1" u="none" cap="none" spc="0" dirty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Circle time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Feelings, friendships and wellbeing. Festivals and religion is also explored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30294593"/>
                  </a:ext>
                </a:extLst>
              </a:tr>
              <a:tr h="1113265">
                <a:tc>
                  <a:txBody>
                    <a:bodyPr/>
                    <a:lstStyle/>
                    <a:p>
                      <a:r>
                        <a:rPr lang="en-GB" sz="2400" b="1" u="none" cap="none" spc="0">
                          <a:solidFill>
                            <a:srgbClr val="000000"/>
                          </a:solidFill>
                          <a:latin typeface="Arial Nova" panose="020B0504020202020204" pitchFamily="34" charset="0"/>
                        </a:rPr>
                        <a:t>Music</a:t>
                      </a:r>
                      <a:endParaRPr lang="en-GB" sz="2400" u="none" cap="none" spc="0" dirty="0">
                        <a:solidFill>
                          <a:srgbClr val="000000"/>
                        </a:solidFill>
                        <a:latin typeface="Arial Nova" panose="020B0504020202020204" pitchFamily="34" charset="0"/>
                      </a:endParaRPr>
                    </a:p>
                  </a:txBody>
                  <a:tcPr marL="90726" marR="90726" marT="45363" marB="90726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Singing, rhythm and movement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0899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1826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BDB4DE7-79B2-3FBD-E4DD-A86FC9AB4E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398305"/>
              </p:ext>
            </p:extLst>
          </p:nvPr>
        </p:nvGraphicFramePr>
        <p:xfrm>
          <a:off x="459440" y="537882"/>
          <a:ext cx="11382375" cy="52347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82375">
                  <a:extLst>
                    <a:ext uri="{9D8B030D-6E8A-4147-A177-3AD203B41FA5}">
                      <a16:colId xmlns:a16="http://schemas.microsoft.com/office/drawing/2014/main" val="1290519711"/>
                    </a:ext>
                  </a:extLst>
                </a:gridCol>
              </a:tblGrid>
              <a:tr h="671132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4000" b="1" i="0" dirty="0">
                          <a:solidFill>
                            <a:srgbClr val="FFFFFF"/>
                          </a:solidFill>
                          <a:effectLst/>
                          <a:latin typeface="Arial Nova"/>
                        </a:rPr>
                        <a:t>Other important parts of the day</a:t>
                      </a: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5533772"/>
                  </a:ext>
                </a:extLst>
              </a:tr>
              <a:tr h="922387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 u="none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Indoor learning and play</a:t>
                      </a:r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4353344"/>
                  </a:ext>
                </a:extLst>
              </a:tr>
              <a:tr h="86080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 u="none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Outdoor Classroom</a:t>
                      </a:r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638445"/>
                  </a:ext>
                </a:extLst>
              </a:tr>
              <a:tr h="860800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 u="none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Assembly</a:t>
                      </a:r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028480"/>
                  </a:ext>
                </a:extLst>
              </a:tr>
              <a:tr h="48146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 u="none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Lunch and playground​</a:t>
                      </a:r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/>
                      </a:endParaRPr>
                    </a:p>
                    <a:p>
                      <a:pPr algn="ctr" fontAlgn="base"/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8976477"/>
                  </a:ext>
                </a:extLst>
              </a:tr>
              <a:tr h="48146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2800" b="1" i="0" u="none" dirty="0">
                          <a:solidFill>
                            <a:srgbClr val="000000"/>
                          </a:solidFill>
                          <a:effectLst/>
                          <a:latin typeface="Arial Nova"/>
                        </a:rPr>
                        <a:t>Story time</a:t>
                      </a:r>
                    </a:p>
                    <a:p>
                      <a:pPr algn="ctr" fontAlgn="base"/>
                      <a:endParaRPr lang="en-GB" sz="2800" b="0" i="0" u="none" dirty="0">
                        <a:solidFill>
                          <a:srgbClr val="000000"/>
                        </a:solidFill>
                        <a:effectLst/>
                        <a:latin typeface="Arial Nova"/>
                      </a:endParaRPr>
                    </a:p>
                  </a:txBody>
                  <a:tcPr>
                    <a:lnL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55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30325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A4D43-03D2-4041-B575-593DE0365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</p:spPr>
        <p:txBody>
          <a:bodyPr>
            <a:normAutofit/>
          </a:bodyPr>
          <a:lstStyle/>
          <a:p>
            <a:r>
              <a:rPr lang="en-GB" sz="4800" cap="none">
                <a:latin typeface="Arial Nova"/>
              </a:rPr>
              <a:t>A typical 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E225A8-4C35-51D7-FA4E-C69BE9DF87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2745984"/>
              </p:ext>
            </p:extLst>
          </p:nvPr>
        </p:nvGraphicFramePr>
        <p:xfrm>
          <a:off x="684212" y="685800"/>
          <a:ext cx="10820399" cy="361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24420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009DA-DD28-491D-B2B2-4B87F48332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0155"/>
            <a:ext cx="10515600" cy="799998"/>
          </a:xfrm>
        </p:spPr>
        <p:txBody>
          <a:bodyPr>
            <a:normAutofit/>
          </a:bodyPr>
          <a:lstStyle/>
          <a:p>
            <a:pPr algn="ctr"/>
            <a:r>
              <a:rPr lang="en-GB" sz="4000" cap="none">
                <a:latin typeface="Arial Nova"/>
              </a:rPr>
              <a:t>Read, Write, Inc (RWI)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59158-3A35-498E-A65C-F4FC731955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129" y="1491144"/>
            <a:ext cx="11503742" cy="2356461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400" dirty="0">
                <a:latin typeface="Arial Nova" panose="020B0504020202020204" pitchFamily="34" charset="0"/>
              </a:rPr>
              <a:t>Every day children take part in phonics lessons to learn sounds, read words and begin writing.</a:t>
            </a:r>
          </a:p>
          <a:p>
            <a:r>
              <a:rPr lang="en-GB" sz="2400" dirty="0">
                <a:latin typeface="Arial Nova" panose="020B0504020202020204" pitchFamily="34" charset="0"/>
              </a:rPr>
              <a:t>Homework helps to reinforce learning.</a:t>
            </a:r>
          </a:p>
          <a:p>
            <a:r>
              <a:rPr lang="en-GB" sz="2400" dirty="0">
                <a:latin typeface="Arial Nova" panose="020B0504020202020204" pitchFamily="34" charset="0"/>
              </a:rPr>
              <a:t>Children are assessed after learning Set 1 sounds and grouped by ability.</a:t>
            </a:r>
            <a:br>
              <a:rPr lang="en-GB" sz="2400" dirty="0">
                <a:latin typeface="Arial Nova" panose="020B0504020202020204" pitchFamily="34" charset="0"/>
              </a:rPr>
            </a:br>
            <a:r>
              <a:rPr lang="en-GB" sz="2400" dirty="0">
                <a:latin typeface="Arial Nova" panose="020B0504020202020204" pitchFamily="34" charset="0"/>
              </a:rPr>
              <a:t>For support, speak to your child’s teacher.</a:t>
            </a:r>
            <a:endParaRPr lang="en-GB" dirty="0">
              <a:latin typeface="Arial Nova" panose="020B05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A62CC0-BBA8-487A-ADD8-0642913712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8935910"/>
              </p:ext>
            </p:extLst>
          </p:nvPr>
        </p:nvGraphicFramePr>
        <p:xfrm>
          <a:off x="550609" y="4120478"/>
          <a:ext cx="11297262" cy="18264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3521">
                  <a:extLst>
                    <a:ext uri="{9D8B030D-6E8A-4147-A177-3AD203B41FA5}">
                      <a16:colId xmlns:a16="http://schemas.microsoft.com/office/drawing/2014/main" val="1860531965"/>
                    </a:ext>
                  </a:extLst>
                </a:gridCol>
                <a:gridCol w="9003741">
                  <a:extLst>
                    <a:ext uri="{9D8B030D-6E8A-4147-A177-3AD203B41FA5}">
                      <a16:colId xmlns:a16="http://schemas.microsoft.com/office/drawing/2014/main" val="1250150501"/>
                    </a:ext>
                  </a:extLst>
                </a:gridCol>
              </a:tblGrid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Terms used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 Nova"/>
                        </a:rPr>
                        <a:t>Definition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7358578"/>
                  </a:ext>
                </a:extLst>
              </a:tr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Fred Talk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 Nova"/>
                        </a:rPr>
                        <a:t>Segmenting the sounds in a word and then blending them to read e.g. c-a-t, cat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875745"/>
                  </a:ext>
                </a:extLst>
              </a:tr>
              <a:tr h="501769">
                <a:tc>
                  <a:txBody>
                    <a:bodyPr/>
                    <a:lstStyle/>
                    <a:p>
                      <a:r>
                        <a:rPr lang="en-GB" sz="2400">
                          <a:latin typeface="Arial Nova"/>
                        </a:rPr>
                        <a:t>Fred Fingers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>
                          <a:latin typeface="Arial Nova"/>
                        </a:rPr>
                        <a:t>Segmenting a word using your fingers in order to spell it</a:t>
                      </a:r>
                    </a:p>
                  </a:txBody>
                  <a:tcP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1101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81534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B6C78-DEB5-36CD-2431-8E572E276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477" y="206685"/>
            <a:ext cx="8534400" cy="1507067"/>
          </a:xfrm>
        </p:spPr>
        <p:txBody>
          <a:bodyPr/>
          <a:lstStyle/>
          <a:p>
            <a:r>
              <a:rPr lang="en-US" cap="none" dirty="0">
                <a:latin typeface="Arial Nova"/>
                <a:ea typeface="+mj-lt"/>
                <a:cs typeface="+mj-lt"/>
              </a:rPr>
              <a:t>How to say the sounds </a:t>
            </a:r>
            <a:endParaRPr lang="en-US" dirty="0">
              <a:latin typeface="Arial Nova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187A02-E23A-B060-34EE-DD8EF5FCCA3C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-10800000" flipV="1">
            <a:off x="684213" y="5264771"/>
            <a:ext cx="10674723" cy="1136028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chemeClr val="bg1"/>
                </a:solidFill>
                <a:latin typeface="Arial Nova" panose="020B0504020202020204" pitchFamily="34" charset="0"/>
              </a:rPr>
              <a:t>If you are unsure how sounds are pronounced, watch the video the Reception class page. It's also helpful for your child to watch.</a:t>
            </a:r>
            <a:endParaRPr lang="en-US" sz="2800" dirty="0">
              <a:solidFill>
                <a:schemeClr val="bg1"/>
              </a:solidFill>
              <a:latin typeface="Arial Nova" panose="020B05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C38E60-946B-4FDE-9181-C4DC73D133A2}"/>
              </a:ext>
            </a:extLst>
          </p:cNvPr>
          <p:cNvSpPr/>
          <p:nvPr/>
        </p:nvSpPr>
        <p:spPr>
          <a:xfrm>
            <a:off x="7032125" y="2144627"/>
            <a:ext cx="28006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Roboto"/>
              </a:rPr>
              <a:t>https://schools.ruthmiskin.com/training/view/CCC3DCuc/Enjxz5Ru</a:t>
            </a:r>
            <a:endParaRPr lang="en-GB" b="1" i="0" dirty="0">
              <a:effectLst/>
              <a:latin typeface="Roboto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65E3E9-E760-473E-8BB2-68BBAFB9E6C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812" y="1374565"/>
            <a:ext cx="5731510" cy="3538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283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A5322-F651-5A68-C61E-5CA72F5C5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8565" y="139449"/>
            <a:ext cx="8534400" cy="890745"/>
          </a:xfrm>
        </p:spPr>
        <p:txBody>
          <a:bodyPr/>
          <a:lstStyle/>
          <a:p>
            <a:pPr algn="ctr"/>
            <a:r>
              <a:rPr lang="en-US" cap="none"/>
              <a:t>Supporting handwriting at home</a:t>
            </a:r>
          </a:p>
        </p:txBody>
      </p:sp>
      <p:pic>
        <p:nvPicPr>
          <p:cNvPr id="7" name="Content Placeholder 6" descr="A close-up of a chart&#10;&#10;Description automatically generated">
            <a:extLst>
              <a:ext uri="{FF2B5EF4-FFF2-40B4-BE49-F238E27FC236}">
                <a16:creationId xmlns:a16="http://schemas.microsoft.com/office/drawing/2014/main" id="{F90C5683-1F72-3785-8B07-D99B565986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508892" y="1033182"/>
            <a:ext cx="7637284" cy="4926354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5DB9C9D-9EC6-8C3F-B03A-3E5A1FDAEC7C}"/>
              </a:ext>
            </a:extLst>
          </p:cNvPr>
          <p:cNvSpPr txBox="1"/>
          <p:nvPr/>
        </p:nvSpPr>
        <p:spPr>
          <a:xfrm>
            <a:off x="7412689" y="977712"/>
            <a:ext cx="3938868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/>
              <a:t>We teach letter formation using a picture and rhyme.</a:t>
            </a:r>
          </a:p>
          <a:p>
            <a:endParaRPr lang="en-GB" sz="2400" dirty="0"/>
          </a:p>
          <a:p>
            <a:r>
              <a:rPr lang="en-GB" sz="2400" dirty="0"/>
              <a:t>Encourage your child to say the rhyme as they write.</a:t>
            </a:r>
          </a:p>
          <a:p>
            <a:endParaRPr lang="en-GB" sz="2400" dirty="0"/>
          </a:p>
          <a:p>
            <a:r>
              <a:rPr lang="en-GB" sz="2400" dirty="0"/>
              <a:t>Please remember that only the first letter of their name should be a capital letter (e.g., 'Thomas').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9687055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02431C-F89B-46BF-89F4-CAB373203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6096" y="4860832"/>
            <a:ext cx="9540443" cy="1507067"/>
          </a:xfrm>
        </p:spPr>
        <p:txBody>
          <a:bodyPr>
            <a:normAutofit/>
          </a:bodyPr>
          <a:lstStyle/>
          <a:p>
            <a:r>
              <a:rPr lang="en-GB" sz="4400" cap="none" dirty="0"/>
              <a:t>Reading at home with your child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5B3E5F1-0AF0-31E4-2533-AB694641AF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1661574"/>
              </p:ext>
            </p:extLst>
          </p:nvPr>
        </p:nvGraphicFramePr>
        <p:xfrm>
          <a:off x="303212" y="192742"/>
          <a:ext cx="11649634" cy="4668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88746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991E317B-75E3-4171-A07A-B263C1D6D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3D3D1-729A-485E-9CB7-EEF8F300F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54151" y="1368205"/>
            <a:ext cx="3321961" cy="262557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cap="none" dirty="0">
                <a:solidFill>
                  <a:srgbClr val="FFFFFF"/>
                </a:solidFill>
                <a:latin typeface="Arial Nova"/>
              </a:rPr>
              <a:t>What your child will need for school</a:t>
            </a:r>
          </a:p>
        </p:txBody>
      </p:sp>
      <p:sp useBgFill="1">
        <p:nvSpPr>
          <p:cNvPr id="22" name="Snip Diagonal Corner Rectangle 6">
            <a:extLst>
              <a:ext uri="{FF2B5EF4-FFF2-40B4-BE49-F238E27FC236}">
                <a16:creationId xmlns:a16="http://schemas.microsoft.com/office/drawing/2014/main" id="{4A9B19C2-B29A-4924-9E7E-6FBF17F58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418778" cy="5286838"/>
          </a:xfrm>
          <a:prstGeom prst="snip2DiagRect">
            <a:avLst>
              <a:gd name="adj1" fmla="val 10973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4C85634-D5F5-4047-8F35-F4B1F50AB1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224BF71-948F-411D-AA79-8B23157151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434B4526-E715-4199-A597-CD757CB4A0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5E295A6-48D5-4F9E-A32C-5D87EAA5E7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10BF5B3-9260-4D36-BB24-07BC414B9D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AE0C886-FA2E-4E7C-BC00-8397AAEC86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00C8CC1-9EBE-4288-A79A-8E6F665558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741425"/>
              </p:ext>
            </p:extLst>
          </p:nvPr>
        </p:nvGraphicFramePr>
        <p:xfrm>
          <a:off x="607264" y="620722"/>
          <a:ext cx="7833620" cy="548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3620">
                  <a:extLst>
                    <a:ext uri="{9D8B030D-6E8A-4147-A177-3AD203B41FA5}">
                      <a16:colId xmlns:a16="http://schemas.microsoft.com/office/drawing/2014/main" val="162366137"/>
                    </a:ext>
                  </a:extLst>
                </a:gridCol>
              </a:tblGrid>
              <a:tr h="358302">
                <a:tc>
                  <a:txBody>
                    <a:bodyPr/>
                    <a:lstStyle/>
                    <a:p>
                      <a:pPr algn="ctr" fontAlgn="t"/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What Your Child Needs</a:t>
                      </a:r>
                    </a:p>
                  </a:txBody>
                  <a:tcPr>
                    <a:solidFill>
                      <a:srgbClr val="B324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916889"/>
                  </a:ext>
                </a:extLst>
              </a:tr>
              <a:tr h="4823298">
                <a:tc>
                  <a:txBody>
                    <a:bodyPr/>
                    <a:lstStyle/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Book bag every day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endParaRPr lang="en-GB" sz="24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Wellies in school to use in the digging area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endParaRPr lang="en-GB" sz="24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Coat every day- teach them to put it on by themselves and do it up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endParaRPr lang="en-GB" sz="24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Named PE kit- black shorts/joggers, white </a:t>
                      </a:r>
                      <a:r>
                        <a:rPr lang="en-GB" sz="2400" b="0" i="0" dirty="0" err="1">
                          <a:effectLst/>
                          <a:latin typeface="Arial Nova" panose="020B0504020202020204" pitchFamily="34" charset="0"/>
                        </a:rPr>
                        <a:t>t’shirt</a:t>
                      </a: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 and trainers/plimsols</a:t>
                      </a: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endParaRPr lang="en-GB" sz="2400" b="0" i="0" dirty="0">
                        <a:effectLst/>
                        <a:latin typeface="Arial Nova" panose="020B0504020202020204" pitchFamily="34" charset="0"/>
                      </a:endParaRPr>
                    </a:p>
                    <a:p>
                      <a:pPr marL="285750" indent="-285750" fontAlgn="t">
                        <a:buFont typeface="Wingdings" panose="05000000000000000000" pitchFamily="2" charset="2"/>
                        <a:buChar char="ü"/>
                      </a:pPr>
                      <a: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  <a:t>Long hair tied back and earring taken out for PE</a:t>
                      </a:r>
                      <a:br>
                        <a:rPr lang="en-GB" sz="2400" b="0" i="0" dirty="0">
                          <a:effectLst/>
                          <a:latin typeface="Arial Nova" panose="020B0504020202020204" pitchFamily="34" charset="0"/>
                        </a:rPr>
                      </a:br>
                      <a:b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</a:br>
                      <a:br>
                        <a:rPr lang="en-GB" sz="2000" b="0" i="0" dirty="0">
                          <a:effectLst/>
                          <a:latin typeface="Arial Nova" panose="020B0504020202020204" pitchFamily="34" charset="0"/>
                        </a:rPr>
                      </a:br>
                      <a:endParaRPr lang="en-GB" sz="2000" b="0" i="0" dirty="0">
                        <a:effectLst/>
                        <a:latin typeface="Arial Nova" panose="020B050402020202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8197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58648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E7EBD-E116-452B-9001-0F6AB324E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885" y="162996"/>
            <a:ext cx="11364685" cy="879538"/>
          </a:xfrm>
        </p:spPr>
        <p:txBody>
          <a:bodyPr>
            <a:noAutofit/>
          </a:bodyPr>
          <a:lstStyle/>
          <a:p>
            <a:pPr algn="ctr"/>
            <a:r>
              <a:rPr lang="en-GB" cap="none" dirty="0">
                <a:latin typeface="Arial Nova"/>
              </a:rPr>
              <a:t>Attendance and punctuality- Every day matters!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EA7E8E-148C-4646-8512-CC5E53FDC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1885" y="2740747"/>
            <a:ext cx="11043284" cy="3464109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dirty="0">
                <a:solidFill>
                  <a:schemeClr val="tx1"/>
                </a:solidFill>
                <a:latin typeface="Arial Nova"/>
              </a:rPr>
              <a:t> </a:t>
            </a:r>
            <a:endParaRPr lang="en-US" sz="3300" dirty="0">
              <a:solidFill>
                <a:schemeClr val="tx1"/>
              </a:solidFill>
            </a:endParaRPr>
          </a:p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Good attendance and arriving on time help children feel settled and avoid missing important learning.</a:t>
            </a:r>
          </a:p>
          <a:p>
            <a:pPr lvl="0">
              <a:spcBef>
                <a:spcPts val="0"/>
              </a:spcBef>
              <a:spcAft>
                <a:spcPts val="0"/>
              </a:spcAft>
            </a:pPr>
            <a:endParaRPr lang="en-US" sz="2400" dirty="0">
              <a:latin typeface="Arial Nova" panose="020B0504020202020204" pitchFamily="34" charset="0"/>
            </a:endParaRPr>
          </a:p>
          <a:p>
            <a:pPr lvl="0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Please contact school if your child is absent.</a:t>
            </a:r>
            <a:endParaRPr lang="en-US" sz="2400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The Red Room door is open between 8:40–8:50 for arrival. Late arrivals must go to the office for registration and lunch selection.</a:t>
            </a: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tx1"/>
              </a:solidFill>
              <a:latin typeface="Arial Nova" panose="020B0504020202020204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  <a:latin typeface="Arial Nova" panose="020B0504020202020204" pitchFamily="34" charset="0"/>
              </a:rPr>
              <a:t>School ends at 3:20—please be on time. Late children will wait at the front of the school. Let us know if someone else is collecting your child.</a:t>
            </a:r>
            <a:endParaRPr lang="en-GB" sz="2200" dirty="0">
              <a:solidFill>
                <a:schemeClr val="tx1"/>
              </a:solidFill>
              <a:latin typeface="Arial Nova" panose="020B0504020202020204" pitchFamily="34" charset="0"/>
            </a:endParaRPr>
          </a:p>
        </p:txBody>
      </p:sp>
      <p:pic>
        <p:nvPicPr>
          <p:cNvPr id="25" name="Picture 24" descr="A clock with a black hand&#10;&#10;Description automatically generated">
            <a:extLst>
              <a:ext uri="{FF2B5EF4-FFF2-40B4-BE49-F238E27FC236}">
                <a16:creationId xmlns:a16="http://schemas.microsoft.com/office/drawing/2014/main" id="{212AEA2D-EA64-3EAE-1664-F4E4BEF7CB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347" y="1024491"/>
            <a:ext cx="2283759" cy="1507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9644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>
            <a:extLst>
              <a:ext uri="{FF2B5EF4-FFF2-40B4-BE49-F238E27FC236}">
                <a16:creationId xmlns:a16="http://schemas.microsoft.com/office/drawing/2014/main" id="{B455B88A-C127-47B3-B317-724BD4EAA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F07A923-368D-45E6-AACC-9ECE4057A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3FE16B44-FE3C-4330-AF20-E869FC7B78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1CB6733-6A12-4A1C-87C3-B676FB381D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754CCFD-DC5E-453F-B95A-F045ED9B29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AE826A39-89EA-44EA-ABC5-F446934921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2C33F367-76E5-4D2A-96B1-4FD443CDD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dk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dk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Snip Diagonal Corner Rectangle 21">
            <a:extLst>
              <a:ext uri="{FF2B5EF4-FFF2-40B4-BE49-F238E27FC236}">
                <a16:creationId xmlns:a16="http://schemas.microsoft.com/office/drawing/2014/main" id="{6F769419-3E73-449D-B62A-0CDEC946A6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2"/>
            <a:ext cx="8129873" cy="6858002"/>
          </a:xfrm>
          <a:prstGeom prst="snip2DiagRect">
            <a:avLst>
              <a:gd name="adj1" fmla="val 0"/>
              <a:gd name="adj2" fmla="val 0"/>
            </a:avLst>
          </a:prstGeom>
          <a:solidFill>
            <a:schemeClr val="bg1">
              <a:alpha val="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6515200-42F9-488F-9895-6CDBCD1E87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43185F0E-78D5-4C2D-9239-D3515B448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D5BD9142-FF9C-4EED-A027-18D095481B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42F547D3-9752-4481-B3A8-50E08610B8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F1999C2F-3D0D-4813-9696-83630A6FE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EC737390-C9CA-456B-9F40-D7A76EA242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0950588-57C7-6F82-B38F-7B7C5B464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0720" y="1445689"/>
            <a:ext cx="3043896" cy="324861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US" sz="4000" kern="1200" cap="none" dirty="0">
                <a:ln w="3175" cmpd="sng">
                  <a:noFill/>
                </a:ln>
                <a:solidFill>
                  <a:srgbClr val="FFFFFF"/>
                </a:solidFill>
                <a:effectLst/>
                <a:latin typeface="Arial Nova"/>
              </a:rPr>
              <a:t>What to do if you have a question or concern</a:t>
            </a:r>
            <a:endParaRPr lang="en-US" dirty="0"/>
          </a:p>
        </p:txBody>
      </p:sp>
      <p:graphicFrame>
        <p:nvGraphicFramePr>
          <p:cNvPr id="22" name="Text Placeholder 2">
            <a:extLst>
              <a:ext uri="{FF2B5EF4-FFF2-40B4-BE49-F238E27FC236}">
                <a16:creationId xmlns:a16="http://schemas.microsoft.com/office/drawing/2014/main" id="{EE81EE8D-F50B-8F4A-2BAE-CD1C45E4E6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73762688"/>
              </p:ext>
            </p:extLst>
          </p:nvPr>
        </p:nvGraphicFramePr>
        <p:xfrm>
          <a:off x="604469" y="414748"/>
          <a:ext cx="8039428" cy="5967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746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8A7FFC-BEE3-4BC0-808F-BC2382CB703A}"/>
              </a:ext>
            </a:extLst>
          </p:cNvPr>
          <p:cNvSpPr/>
          <p:nvPr/>
        </p:nvSpPr>
        <p:spPr>
          <a:xfrm>
            <a:off x="1941343" y="342280"/>
            <a:ext cx="810299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u="sng" dirty="0">
                <a:solidFill>
                  <a:srgbClr val="004669"/>
                </a:solidFill>
                <a:latin typeface="arial" panose="020B0604020202020204" pitchFamily="34" charset="0"/>
              </a:rPr>
              <a:t>Keeping Children Safe Online</a:t>
            </a:r>
            <a:endParaRPr lang="en-GB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C7F2B-C728-42B2-97A6-7B7450B7F9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448" y="1221875"/>
            <a:ext cx="4653562" cy="311261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CF4D81C-6CE8-49D7-8F9C-6938CD8CBFD3}"/>
              </a:ext>
            </a:extLst>
          </p:cNvPr>
          <p:cNvSpPr/>
          <p:nvPr/>
        </p:nvSpPr>
        <p:spPr>
          <a:xfrm>
            <a:off x="2264442" y="4444648"/>
            <a:ext cx="73855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 range of resources can be found in the link below:</a:t>
            </a:r>
            <a:endParaRPr lang="en-GB" dirty="0"/>
          </a:p>
          <a:p>
            <a:r>
              <a:rPr lang="en-US" u="sng" dirty="0">
                <a:hlinkClick r:id="rId3"/>
              </a:rPr>
              <a:t>https://www.godwinprimary.co.uk/online-safety-2/</a:t>
            </a:r>
            <a:endParaRPr lang="en-GB" dirty="0"/>
          </a:p>
          <a:p>
            <a:r>
              <a:rPr lang="en-US" dirty="0"/>
              <a:t>We are planning to run some online safety workshops over the coming year so please keep an eye on the newsletter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788529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1476</Words>
  <Application>Microsoft Office PowerPoint</Application>
  <PresentationFormat>Widescreen</PresentationFormat>
  <Paragraphs>227</Paragraphs>
  <Slides>22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3" baseType="lpstr">
      <vt:lpstr>Arial</vt:lpstr>
      <vt:lpstr>Arial</vt:lpstr>
      <vt:lpstr>Arial Nova</vt:lpstr>
      <vt:lpstr>Calibri</vt:lpstr>
      <vt:lpstr>Century Gothic</vt:lpstr>
      <vt:lpstr>Roboto</vt:lpstr>
      <vt:lpstr>SassoonCRInfantMedium</vt:lpstr>
      <vt:lpstr>Segoe UI</vt:lpstr>
      <vt:lpstr>Wingdings</vt:lpstr>
      <vt:lpstr>Wingdings 3</vt:lpstr>
      <vt:lpstr>Slice</vt:lpstr>
      <vt:lpstr>Reception  Parents Meeting</vt:lpstr>
      <vt:lpstr>Our curriculum: Early Years Foundation Stage (EYFS) </vt:lpstr>
      <vt:lpstr>Communication and language</vt:lpstr>
      <vt:lpstr>Personal, Social and Emotional Development</vt:lpstr>
      <vt:lpstr>Physical Development</vt:lpstr>
      <vt:lpstr>Literacy</vt:lpstr>
      <vt:lpstr>Mathematics</vt:lpstr>
      <vt:lpstr>Understanding of the World</vt:lpstr>
      <vt:lpstr>Expressive Arts and Design</vt:lpstr>
      <vt:lpstr>Our topics and key texts</vt:lpstr>
      <vt:lpstr>How we assess whether children have achieved the Early Learning Goal</vt:lpstr>
      <vt:lpstr>Our Routine</vt:lpstr>
      <vt:lpstr>PowerPoint Presentation</vt:lpstr>
      <vt:lpstr>A typical day</vt:lpstr>
      <vt:lpstr>Read, Write, Inc (RWI)</vt:lpstr>
      <vt:lpstr>How to say the sounds </vt:lpstr>
      <vt:lpstr>Supporting handwriting at home</vt:lpstr>
      <vt:lpstr>Reading at home with your child</vt:lpstr>
      <vt:lpstr>What your child will need for school</vt:lpstr>
      <vt:lpstr>Attendance and punctuality- Every day matters!</vt:lpstr>
      <vt:lpstr>What to do if you have a question or concern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</dc:title>
  <dc:creator>cmcdonagh.301</dc:creator>
  <cp:lastModifiedBy>cmcdonagh.301</cp:lastModifiedBy>
  <cp:revision>80</cp:revision>
  <cp:lastPrinted>2023-10-03T09:33:47Z</cp:lastPrinted>
  <dcterms:created xsi:type="dcterms:W3CDTF">2023-09-25T12:11:13Z</dcterms:created>
  <dcterms:modified xsi:type="dcterms:W3CDTF">2026-09-23T11:38:16Z</dcterms:modified>
</cp:coreProperties>
</file>