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0" r:id="rId3"/>
    <p:sldId id="329" r:id="rId4"/>
    <p:sldId id="296" r:id="rId5"/>
    <p:sldId id="308" r:id="rId6"/>
    <p:sldId id="317" r:id="rId7"/>
    <p:sldId id="310" r:id="rId8"/>
    <p:sldId id="311" r:id="rId9"/>
    <p:sldId id="318" r:id="rId10"/>
    <p:sldId id="319" r:id="rId11"/>
    <p:sldId id="302" r:id="rId12"/>
    <p:sldId id="330" r:id="rId13"/>
    <p:sldId id="312" r:id="rId14"/>
    <p:sldId id="323" r:id="rId15"/>
    <p:sldId id="324" r:id="rId16"/>
    <p:sldId id="327" r:id="rId17"/>
    <p:sldId id="263" r:id="rId18"/>
    <p:sldId id="264" r:id="rId19"/>
    <p:sldId id="309" r:id="rId20"/>
    <p:sldId id="272" r:id="rId21"/>
    <p:sldId id="328" r:id="rId22"/>
    <p:sldId id="315" r:id="rId23"/>
    <p:sldId id="267" r:id="rId24"/>
    <p:sldId id="268" r:id="rId25"/>
    <p:sldId id="316" r:id="rId26"/>
    <p:sldId id="326" r:id="rId27"/>
    <p:sldId id="332" r:id="rId28"/>
    <p:sldId id="269" r:id="rId29"/>
  </p:sldIdLst>
  <p:sldSz cx="9144000" cy="6858000" type="screen4x3"/>
  <p:notesSz cx="6797675" cy="99298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380" autoAdjust="0"/>
  </p:normalViewPr>
  <p:slideViewPr>
    <p:cSldViewPr snapToGrid="0">
      <p:cViewPr varScale="1">
        <p:scale>
          <a:sx n="81" d="100"/>
          <a:sy n="81" d="100"/>
        </p:scale>
        <p:origin x="2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35BE0-4ECD-4874-A0D6-63A819A28CFF}" type="datetimeFigureOut">
              <a:rPr lang="en-GB" smtClean="0"/>
              <a:pPr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04FA2-4CDB-48BF-AAF5-8EF61AD38C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460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EBDBDC-50BE-4978-BAB8-8099B25A847C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6661"/>
            <a:ext cx="543814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1599"/>
            <a:ext cx="2945659" cy="49649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B01BDD1-C482-44CD-BA9D-0EFD8AD603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8482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A30589-5632-4068-9333-9263898B511D}" type="slidenum">
              <a:rPr lang="en-GB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255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B21F1CE-5845-49B8-A44D-CCFCADB12D34}" type="slidenum">
              <a:rPr lang="en-GB" altLang="en-US">
                <a:latin typeface="Calibri" panose="020F0502020204030204" pitchFamily="34" charset="0"/>
              </a:rPr>
              <a:pPr eaLnBrk="1" hangingPunct="1"/>
              <a:t>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780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9652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0194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3080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308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46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6766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9243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76974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9820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78869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0846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5571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5FE41DA-F0D5-4F8A-9856-E37B77538F48}" type="slidenum">
              <a:rPr lang="en-GB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298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5FE41DA-F0D5-4F8A-9856-E37B77538F48}" type="slidenum">
              <a:rPr lang="en-GB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873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45535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60803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22D520-046E-4EF0-A8D1-8E6D4F19DC42}" type="slidenum">
              <a:rPr lang="en-GB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4376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5BEAB4-89B1-4966-B016-06BB898318F7}" type="slidenum">
              <a:rPr lang="en-GB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0452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teacher, then phase leader who will deal with the issue or arrange contact from</a:t>
            </a:r>
          </a:p>
          <a:p>
            <a:r>
              <a:rPr lang="en-GB" dirty="0"/>
              <a:t>somebody who can help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7964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0246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B50B201-955D-420A-AEDD-C25161F39936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AFE30-A455-468F-8BB1-F04224FB12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12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4141C-CA1B-484D-9E4A-97F6F038D52A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4E95A-9F54-465D-8F69-8103BC91B3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524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AC9611-022A-46C6-A86F-F91B3659E15C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9889E-E508-4940-87F0-231C6B1035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0690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F92D9F-BF7A-4BBE-9FD5-D48D6FFAD002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3F37A-9F1E-403E-87CB-FF9F46ED0D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3917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564E9E-717C-40CC-B426-4DBDBDAF4F39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F9400-D007-48B0-A7D0-93F540048BC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30274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6269D7-2718-4D9A-BCED-D4FFD0E75EC2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DFAEF-B3E1-4C4F-81BF-D7B4135E54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8695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C8A19-E655-4D6E-800E-6D345F72B74F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C0372-6EA6-48EC-879A-A0108845EC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3062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529C5E6-6FC4-4398-896C-E8F678A301EF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5424C-017F-47A7-968F-43A273CB30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3280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EA46A27-67B2-4EFC-8F95-1AC11FE92EAF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58B58-0210-4CC3-912C-FEA0E10F33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14385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2E557-D895-422E-8A3C-C83AA6DC69B6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99930-F0F6-4310-B009-3991F8BEA5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8506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31E96-E730-4E38-B9D8-BFBDC50189E5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5D505-FA83-4112-8C32-7B5783CF2F4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742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08233B6-1351-4D7D-8512-0C428EAFEA82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3784B9E0-6BD3-41DE-AA17-33214BE4873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07" r:id="rId2"/>
    <p:sldLayoutId id="2147483912" r:id="rId3"/>
    <p:sldLayoutId id="2147483913" r:id="rId4"/>
    <p:sldLayoutId id="2147483914" r:id="rId5"/>
    <p:sldLayoutId id="2147483915" r:id="rId6"/>
    <p:sldLayoutId id="2147483908" r:id="rId7"/>
    <p:sldLayoutId id="2147483916" r:id="rId8"/>
    <p:sldLayoutId id="2147483917" r:id="rId9"/>
    <p:sldLayoutId id="2147483909" r:id="rId10"/>
    <p:sldLayoutId id="21474839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class-pages/" TargetMode="External"/><Relationship Id="rId2" Type="http://schemas.openxmlformats.org/officeDocument/2006/relationships/hyperlink" Target="https://www.godwinprimary.co.uk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godwinprimary.co.uk/online-safety-2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Year 1 Parents’ meeting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714375" y="3571875"/>
            <a:ext cx="7772400" cy="1200150"/>
          </a:xfrm>
        </p:spPr>
        <p:txBody>
          <a:bodyPr/>
          <a:lstStyle/>
          <a:p>
            <a:pPr marR="0" eaLnBrk="1" hangingPunct="1"/>
            <a:endParaRPr lang="en-GB" altLang="en-US" dirty="0"/>
          </a:p>
        </p:txBody>
      </p:sp>
      <p:pic>
        <p:nvPicPr>
          <p:cNvPr id="45058" name="Picture 2" descr="Image result for godwin dagenham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>
          <a:xfrm>
            <a:off x="642938" y="1214438"/>
            <a:ext cx="8229600" cy="4525962"/>
          </a:xfrm>
        </p:spPr>
        <p:txBody>
          <a:bodyPr/>
          <a:lstStyle/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sz="5000" dirty="0"/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en-GB" altLang="en-US" sz="5000" dirty="0"/>
              <a:t>Our vision for Godwin is: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sz="5000" dirty="0"/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en-GB" altLang="en-US" sz="5000" dirty="0"/>
              <a:t>Excellence in all we do</a:t>
            </a:r>
          </a:p>
        </p:txBody>
      </p:sp>
      <p:pic>
        <p:nvPicPr>
          <p:cNvPr id="36866" name="Picture 2" descr="Image result for godwin primary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978696" cy="2978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41C132-C1B2-7FB1-DF59-9CB0F995D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362" y="876300"/>
            <a:ext cx="715327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04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3250" name="Picture 2" descr="C:\Users\Username\Downloads\tempFileForShare_20190924-181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75" y="214313"/>
            <a:ext cx="9010650" cy="6429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1094934"/>
              </p:ext>
            </p:extLst>
          </p:nvPr>
        </p:nvGraphicFramePr>
        <p:xfrm>
          <a:off x="361951" y="1161909"/>
          <a:ext cx="8229597" cy="2971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0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6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4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64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64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64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64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87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Autumn Term 1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Autumn Term 2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Spring Term 1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Spring Term 2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Summer Term 1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Summer Term 2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3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Read, Write, </a:t>
                      </a:r>
                      <a:r>
                        <a:rPr lang="en-GB" sz="900" dirty="0" err="1">
                          <a:effectLst/>
                        </a:rPr>
                        <a:t>Inc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In phases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Read, Write, Inc</a:t>
                      </a:r>
                      <a:endParaRPr lang="en-GB" sz="18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In phases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Read, Write, Inc</a:t>
                      </a:r>
                      <a:endParaRPr lang="en-GB" sz="18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In phases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Read, Write, Inc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In phases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Read, Write, Inc</a:t>
                      </a:r>
                      <a:endParaRPr lang="en-GB" sz="18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In phases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Catch up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5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Class books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Elmer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Amazing Grace</a:t>
                      </a:r>
                      <a:endParaRPr lang="en-GB" sz="1800" dirty="0">
                        <a:effectLst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Pumpkin Soup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Goldilocks and the Three Bears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Jolly Christmas Postman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Three Little Pigs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Mr Wolf’s Pancakes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Times New Roman"/>
                          <a:ea typeface="Times New Roman"/>
                        </a:rPr>
                        <a:t>The Great Fire of London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Little Red Riding Hood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Journey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Jack and the Beanstalk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Man on the Moon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Emily Brown books 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1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Drama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All about me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6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Number: Place Value (within 10); Number: Addition and Subtraction (within 10)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Number: Addition and Subtraction (within 10)</a:t>
                      </a: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Number: Place Value (Within 20)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Number: Addition and Subtraction (within 20)</a:t>
                      </a:r>
                      <a:endParaRPr lang="en-GB" sz="1800" dirty="0">
                        <a:effectLst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Number: Place Value (Within 50)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Measurement: Length and Height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Measurement: Weight and Volume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Number: Multiplication and Division</a:t>
                      </a:r>
                      <a:endParaRPr lang="en-GB" sz="18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Number: Fractions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Geometry: Position and Direction</a:t>
                      </a:r>
                      <a:endParaRPr lang="en-GB" sz="1800" dirty="0">
                        <a:effectLst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Number: Place Value (within 100)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Measurement: Money</a:t>
                      </a:r>
                      <a:endParaRPr lang="en-GB" sz="1800" dirty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Measurement: Time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Geometry: Shape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232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Science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Animals including humans (include healthy eating, linking to food tech).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Everyday Materials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Plants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Seasonal Changes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(have to be aware of throughout year)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11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Working scientifically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Title 2">
            <a:extLst>
              <a:ext uri="{FF2B5EF4-FFF2-40B4-BE49-F238E27FC236}">
                <a16:creationId xmlns:a16="http://schemas.microsoft.com/office/drawing/2014/main" id="{360812E7-956E-EA33-DE5D-D9FD4FFBF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The Year 1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2922602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7479467"/>
              </p:ext>
            </p:extLst>
          </p:nvPr>
        </p:nvGraphicFramePr>
        <p:xfrm>
          <a:off x="457201" y="287832"/>
          <a:ext cx="8229598" cy="62823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7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8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2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82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82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82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2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Autumn Term 1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Autumn Term 2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Spring Term 1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Spring Term 2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Summer Term 1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Summer Term 2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Art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Sculpture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Andy Goldsworthy art from nature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Painting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Great Fire of London paintings (hot colours)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Drawing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Observational – National flowers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4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Computing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 Systems and Networks – Technology Around Us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(UNPLUGGED)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Media – Digital Painting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(2PAINT / PURPLE MASH SUITE)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Media – Digital Writing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(2PUBLISH / PURPLE MASH SUITE)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Programming A – Moving a robot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(BEEBOTS)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Data and Information – Grouping Data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(MAINLY UNPLUGGED / SORTING ACTIVITY)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Programming B – Introduction to Animation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(2CODE / PURPLE MASH SUITE)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04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DT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Food Technology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Bring on breakfast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Mechanisms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Design and make a weather vane/weather station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Textiles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Fabric Faces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Geography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Local area, London and England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The UK -  Scotland, Ireland, Wales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 Weather in the UK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04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History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My History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significant historical events and places in their own locality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The Great Fire of London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</a:rPr>
                        <a:t> First aeroplane flight 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2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Music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Musical Heartbeat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Dance, Sing and Play!  </a:t>
                      </a:r>
                    </a:p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Christmas Carols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Exploring Sounds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Learning to Listen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Having Fun with Improvisation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Let’s Perform Together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2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Times New Roman"/>
                          <a:ea typeface="Times New Roman"/>
                        </a:rPr>
                        <a:t>Indoor PE</a:t>
                      </a: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 – Body Parts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 – Growing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 – Wide, Narrow, Curled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 – Heroes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 – The Zoo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 for understanding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289316"/>
                  </a:ext>
                </a:extLst>
              </a:tr>
              <a:tr h="2641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Times New Roman"/>
                          <a:ea typeface="Times New Roman"/>
                        </a:rPr>
                        <a:t>Outdoor PE</a:t>
                      </a: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Jumping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Running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Rackets, Bats and Balls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Hands 1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Feet 1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Team Building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097514"/>
                  </a:ext>
                </a:extLst>
              </a:tr>
              <a:tr h="528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PSHE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emotions and self regulation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Special People, My  Special Places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Healthy  Eating and looking after teeth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Keeping safe and medicines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Bullying?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SRE – Growing &amp; Caring for Ourselves/ Safety Week 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1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SEAL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New Beginnings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Going For Goals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Getting On &amp; Falling Out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Good To Be Me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Relationships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Changes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208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What does it mean to belong?</a:t>
                      </a:r>
                      <a:endParaRPr lang="en-GB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872" marR="6087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7902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it mean to belong to Christianity?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 Christians celebrate Christmas?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it mean to belong to Sikhism?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it mean to belong to Islam?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 Hindu people belong?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can be special about living with family and friends?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8914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6C6B59-1229-21B4-21AF-E2A57E44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26711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What will your </a:t>
            </a:r>
            <a:br>
              <a:rPr lang="en-GB" sz="5400" dirty="0"/>
            </a:br>
            <a:r>
              <a:rPr lang="en-GB" sz="5400" dirty="0"/>
              <a:t>Year 1 child </a:t>
            </a:r>
            <a:br>
              <a:rPr lang="en-GB" sz="5400" dirty="0"/>
            </a:br>
            <a:r>
              <a:rPr lang="en-GB" sz="5400" dirty="0"/>
              <a:t>be learning in </a:t>
            </a:r>
            <a:br>
              <a:rPr lang="en-GB" sz="5400" dirty="0"/>
            </a:br>
            <a:r>
              <a:rPr lang="en-GB" sz="5400" dirty="0"/>
              <a:t>English and mathematics?</a:t>
            </a:r>
          </a:p>
        </p:txBody>
      </p:sp>
    </p:spTree>
    <p:extLst>
      <p:ext uri="{BB962C8B-B14F-4D97-AF65-F5344CB8AC3E}">
        <p14:creationId xmlns:p14="http://schemas.microsoft.com/office/powerpoint/2010/main" val="203968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1AE6A8-5C22-D448-73D9-9568C24DC8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Apply phonic knowledge using all 40+ phonemes to read words</a:t>
            </a:r>
          </a:p>
          <a:p>
            <a:endParaRPr lang="en-GB" sz="2400" dirty="0"/>
          </a:p>
          <a:p>
            <a:r>
              <a:rPr lang="en-GB" sz="2400" dirty="0"/>
              <a:t>Read the common exception words</a:t>
            </a:r>
          </a:p>
          <a:p>
            <a:endParaRPr lang="en-GB" sz="2400" dirty="0"/>
          </a:p>
          <a:p>
            <a:r>
              <a:rPr lang="en-GB" sz="2400" dirty="0"/>
              <a:t>Read aloud accurately books that are consistent with their developing phonic knowledge</a:t>
            </a:r>
          </a:p>
          <a:p>
            <a:endParaRPr lang="en-GB" sz="2400" dirty="0"/>
          </a:p>
          <a:p>
            <a:pPr marL="109537" indent="0">
              <a:buNone/>
            </a:pPr>
            <a:endParaRPr lang="en-GB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968746F-0AE4-15C1-8049-B0CC7EE1E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Word reading</a:t>
            </a:r>
          </a:p>
        </p:txBody>
      </p:sp>
    </p:spTree>
    <p:extLst>
      <p:ext uri="{BB962C8B-B14F-4D97-AF65-F5344CB8AC3E}">
        <p14:creationId xmlns:p14="http://schemas.microsoft.com/office/powerpoint/2010/main" val="834499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2920" y="1130618"/>
            <a:ext cx="8229600" cy="4525962"/>
          </a:xfrm>
        </p:spPr>
        <p:txBody>
          <a:bodyPr/>
          <a:lstStyle/>
          <a:p>
            <a:r>
              <a:rPr lang="en-GB" sz="2400" dirty="0"/>
              <a:t>Develop pleasure and motivation</a:t>
            </a:r>
          </a:p>
          <a:p>
            <a:endParaRPr lang="en-GB" sz="2400" dirty="0"/>
          </a:p>
          <a:p>
            <a:r>
              <a:rPr lang="en-GB" sz="2400" dirty="0"/>
              <a:t>Link what they read or hear read to their own experiences</a:t>
            </a:r>
          </a:p>
          <a:p>
            <a:endParaRPr lang="en-GB" sz="2400" dirty="0"/>
          </a:p>
          <a:p>
            <a:r>
              <a:rPr lang="en-GB" sz="2400" dirty="0"/>
              <a:t>Be familiar with key stories, fairy stories and traditional tales, retelling them and joining in with predictable phrases</a:t>
            </a:r>
          </a:p>
          <a:p>
            <a:endParaRPr lang="en-GB" sz="2400" dirty="0"/>
          </a:p>
          <a:p>
            <a:r>
              <a:rPr lang="en-GB" sz="2400" dirty="0"/>
              <a:t>Discuss word meanings, linking new meanings to those already known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Comprehension</a:t>
            </a:r>
          </a:p>
        </p:txBody>
      </p:sp>
    </p:spTree>
    <p:extLst>
      <p:ext uri="{BB962C8B-B14F-4D97-AF65-F5344CB8AC3E}">
        <p14:creationId xmlns:p14="http://schemas.microsoft.com/office/powerpoint/2010/main" val="2773742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Write simple sentences</a:t>
            </a:r>
          </a:p>
          <a:p>
            <a:r>
              <a:rPr lang="en-GB" dirty="0"/>
              <a:t>Spell common exception words correctly</a:t>
            </a:r>
          </a:p>
          <a:p>
            <a:r>
              <a:rPr lang="en-GB" dirty="0"/>
              <a:t>Apply phonics knowledge to spell words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Form lower-case letters correctly</a:t>
            </a:r>
          </a:p>
          <a:p>
            <a:r>
              <a:rPr lang="en-GB" dirty="0"/>
              <a:t>Form capital letters </a:t>
            </a:r>
          </a:p>
          <a:p>
            <a:r>
              <a:rPr lang="en-GB" dirty="0"/>
              <a:t>Form digits 0-9 </a:t>
            </a:r>
          </a:p>
          <a:p>
            <a:pPr marL="109537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Writing 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526473" y="2856202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English – Handwriting </a:t>
            </a:r>
          </a:p>
        </p:txBody>
      </p:sp>
    </p:spTree>
    <p:extLst>
      <p:ext uri="{BB962C8B-B14F-4D97-AF65-F5344CB8AC3E}">
        <p14:creationId xmlns:p14="http://schemas.microsoft.com/office/powerpoint/2010/main" val="2429816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69920" cy="4541202"/>
          </a:xfrm>
        </p:spPr>
        <p:txBody>
          <a:bodyPr>
            <a:normAutofit/>
          </a:bodyPr>
          <a:lstStyle/>
          <a:p>
            <a:r>
              <a:rPr lang="en-GB" dirty="0"/>
              <a:t>Year 1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Common exception words</a:t>
            </a:r>
            <a:br>
              <a:rPr lang="en-GB" dirty="0"/>
            </a:br>
            <a:endParaRPr lang="en-GB" dirty="0"/>
          </a:p>
        </p:txBody>
      </p:sp>
      <p:pic>
        <p:nvPicPr>
          <p:cNvPr id="113667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l="16834" t="30925" r="62880" b="10358"/>
          <a:stretch/>
        </p:blipFill>
        <p:spPr bwMode="auto">
          <a:xfrm>
            <a:off x="4754880" y="488597"/>
            <a:ext cx="3505200" cy="5707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6833031E-4AEF-36E0-CEB1-64865EA7582D}"/>
              </a:ext>
            </a:extLst>
          </p:cNvPr>
          <p:cNvGrpSpPr/>
          <p:nvPr/>
        </p:nvGrpSpPr>
        <p:grpSpPr>
          <a:xfrm>
            <a:off x="3252787" y="1657350"/>
            <a:ext cx="5610225" cy="3486150"/>
            <a:chOff x="3252787" y="1657350"/>
            <a:chExt cx="5610225" cy="348615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E21B125-3B6A-16B8-D428-CCCC11C15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52787" y="1657350"/>
              <a:ext cx="5610225" cy="3486150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03DA51D-BAC7-0AD8-14C6-2F9E34D867EC}"/>
                </a:ext>
              </a:extLst>
            </p:cNvPr>
            <p:cNvSpPr/>
            <p:nvPr/>
          </p:nvSpPr>
          <p:spPr>
            <a:xfrm>
              <a:off x="8467725" y="2266950"/>
              <a:ext cx="395287" cy="895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69920" cy="4541202"/>
          </a:xfrm>
        </p:spPr>
        <p:txBody>
          <a:bodyPr>
            <a:normAutofit/>
          </a:bodyPr>
          <a:lstStyle/>
          <a:p>
            <a:r>
              <a:rPr lang="en-GB" dirty="0"/>
              <a:t>Year 1</a:t>
            </a:r>
            <a:br>
              <a:rPr lang="en-GB" dirty="0"/>
            </a:br>
            <a:br>
              <a:rPr lang="en-GB" dirty="0"/>
            </a:br>
            <a:r>
              <a:rPr lang="en-GB" dirty="0"/>
              <a:t>Letter formation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990827E-F6D7-A301-39B3-FEAB028F218D}"/>
              </a:ext>
            </a:extLst>
          </p:cNvPr>
          <p:cNvCxnSpPr/>
          <p:nvPr/>
        </p:nvCxnSpPr>
        <p:spPr>
          <a:xfrm>
            <a:off x="3190875" y="2152650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BF35D39-863E-2CB5-4356-1EB19E65692A}"/>
              </a:ext>
            </a:extLst>
          </p:cNvPr>
          <p:cNvCxnSpPr/>
          <p:nvPr/>
        </p:nvCxnSpPr>
        <p:spPr>
          <a:xfrm>
            <a:off x="3209925" y="3105150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49C378-4214-3B10-4E0B-76A43D04763D}"/>
              </a:ext>
            </a:extLst>
          </p:cNvPr>
          <p:cNvCxnSpPr/>
          <p:nvPr/>
        </p:nvCxnSpPr>
        <p:spPr>
          <a:xfrm>
            <a:off x="3133725" y="4038600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62547B6-FA05-AC49-50ED-B440CA041CD2}"/>
              </a:ext>
            </a:extLst>
          </p:cNvPr>
          <p:cNvCxnSpPr/>
          <p:nvPr/>
        </p:nvCxnSpPr>
        <p:spPr>
          <a:xfrm>
            <a:off x="3228975" y="4981575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535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593D9ED-66B9-9DD4-E719-1E2CB2E14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Count to and across 100</a:t>
            </a:r>
          </a:p>
          <a:p>
            <a:pPr marL="109537" indent="0">
              <a:buNone/>
            </a:pPr>
            <a:endParaRPr lang="en-GB" sz="2400" dirty="0"/>
          </a:p>
          <a:p>
            <a:r>
              <a:rPr lang="en-GB" sz="2400" dirty="0"/>
              <a:t>Read and write numbers from 1 to 20 in numerals and words.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Know number bonds and related subtraction facts for numbers within 20 </a:t>
            </a:r>
          </a:p>
          <a:p>
            <a:r>
              <a:rPr lang="en-GB" sz="2400" dirty="0"/>
              <a:t>Add and subtract one-digit and two-digit numbers to 20, including zero </a:t>
            </a:r>
          </a:p>
          <a:p>
            <a:endParaRPr lang="en-GB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D3BFA5D-FC4C-3DE3-5DAE-8115D4042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Mathematics – Number and place value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2D3BFA5D-FC4C-3DE3-5DAE-8115D40428FD}"/>
              </a:ext>
            </a:extLst>
          </p:cNvPr>
          <p:cNvSpPr txBox="1">
            <a:spLocks/>
          </p:cNvSpPr>
          <p:nvPr/>
        </p:nvSpPr>
        <p:spPr>
          <a:xfrm>
            <a:off x="457200" y="3172619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00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Mathematics – Addition and subtraction</a:t>
            </a:r>
          </a:p>
        </p:txBody>
      </p:sp>
    </p:spTree>
    <p:extLst>
      <p:ext uri="{BB962C8B-B14F-4D97-AF65-F5344CB8AC3E}">
        <p14:creationId xmlns:p14="http://schemas.microsoft.com/office/powerpoint/2010/main" val="2845045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1597342"/>
          </a:xfrm>
        </p:spPr>
        <p:txBody>
          <a:bodyPr/>
          <a:lstStyle/>
          <a:p>
            <a:r>
              <a:rPr lang="en-GB" sz="2400" dirty="0"/>
              <a:t>Count in multiples of twos, fives and tens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Mathematics – Multiplication and division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 bwMode="auto">
          <a:xfrm>
            <a:off x="609600" y="3977640"/>
            <a:ext cx="8229600" cy="3355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sz="2400" dirty="0"/>
              <a:t>Half and quarters (of shapes, amounts and numbers)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09600" y="2989898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Mathematics – Fractions</a:t>
            </a:r>
          </a:p>
        </p:txBody>
      </p:sp>
    </p:spTree>
    <p:extLst>
      <p:ext uri="{BB962C8B-B14F-4D97-AF65-F5344CB8AC3E}">
        <p14:creationId xmlns:p14="http://schemas.microsoft.com/office/powerpoint/2010/main" val="2466851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22519"/>
            <a:ext cx="8229600" cy="1597342"/>
          </a:xfrm>
        </p:spPr>
        <p:txBody>
          <a:bodyPr/>
          <a:lstStyle/>
          <a:p>
            <a:r>
              <a:rPr lang="en-GB" sz="2300" dirty="0"/>
              <a:t>Compare, describe and solve practical problems and begin to record</a:t>
            </a:r>
          </a:p>
          <a:p>
            <a:pPr lvl="1"/>
            <a:r>
              <a:rPr lang="en-GB" sz="1900" dirty="0"/>
              <a:t>Length and height</a:t>
            </a:r>
          </a:p>
          <a:p>
            <a:pPr lvl="1"/>
            <a:r>
              <a:rPr lang="en-GB" sz="1900" dirty="0"/>
              <a:t>Weight</a:t>
            </a:r>
          </a:p>
          <a:p>
            <a:pPr lvl="1"/>
            <a:r>
              <a:rPr lang="en-GB" sz="1900" dirty="0"/>
              <a:t>Capacity and volume</a:t>
            </a:r>
          </a:p>
          <a:p>
            <a:r>
              <a:rPr lang="en-GB" sz="2300" dirty="0"/>
              <a:t>Know the value of different coins and notes </a:t>
            </a:r>
          </a:p>
          <a:p>
            <a:r>
              <a:rPr lang="en-GB" sz="2300" dirty="0"/>
              <a:t>Sequence events </a:t>
            </a:r>
          </a:p>
          <a:p>
            <a:r>
              <a:rPr lang="en-GB" sz="2300" dirty="0"/>
              <a:t>Tell the time to the hour and half past the hour and draw the hands on a clock face to show these times.</a:t>
            </a:r>
          </a:p>
          <a:p>
            <a:endParaRPr lang="en-GB" sz="2300" dirty="0"/>
          </a:p>
          <a:p>
            <a:pPr marL="109537" indent="0">
              <a:buNone/>
            </a:pPr>
            <a:r>
              <a:rPr lang="en-GB" sz="2300" dirty="0"/>
              <a:t> </a:t>
            </a:r>
          </a:p>
          <a:p>
            <a:r>
              <a:rPr lang="en-GB" sz="2000" dirty="0"/>
              <a:t>Recognise and name common 2-D and 3-D shapes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Mathematics – Measurement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457200" y="4435620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Mathematics – Properties of shape</a:t>
            </a:r>
          </a:p>
        </p:txBody>
      </p:sp>
    </p:spTree>
    <p:extLst>
      <p:ext uri="{BB962C8B-B14F-4D97-AF65-F5344CB8AC3E}">
        <p14:creationId xmlns:p14="http://schemas.microsoft.com/office/powerpoint/2010/main" val="5340155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6C6B59-1229-21B4-21AF-E2A57E44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26711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How your </a:t>
            </a:r>
            <a:br>
              <a:rPr lang="en-GB" sz="5400" dirty="0"/>
            </a:br>
            <a:r>
              <a:rPr lang="en-GB" sz="5400" dirty="0"/>
              <a:t>Year 1 child </a:t>
            </a:r>
            <a:br>
              <a:rPr lang="en-GB" sz="5400" dirty="0"/>
            </a:br>
            <a:r>
              <a:rPr lang="en-GB" sz="5400" dirty="0"/>
              <a:t>will be assessed</a:t>
            </a:r>
          </a:p>
        </p:txBody>
      </p:sp>
    </p:spTree>
    <p:extLst>
      <p:ext uri="{BB962C8B-B14F-4D97-AF65-F5344CB8AC3E}">
        <p14:creationId xmlns:p14="http://schemas.microsoft.com/office/powerpoint/2010/main" val="17024748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2"/>
          </a:xfrm>
        </p:spPr>
        <p:txBody>
          <a:bodyPr/>
          <a:lstStyle/>
          <a:p>
            <a:pPr marL="109537" indent="0">
              <a:buNone/>
            </a:pPr>
            <a:r>
              <a:rPr lang="en-GB" b="1" dirty="0"/>
              <a:t>Year 1 phonics screening check</a:t>
            </a:r>
          </a:p>
          <a:p>
            <a:pPr marL="109537" indent="0">
              <a:buNone/>
            </a:pPr>
            <a:endParaRPr lang="en-GB" b="1" dirty="0"/>
          </a:p>
          <a:p>
            <a:pPr marL="109537" indent="0">
              <a:buNone/>
            </a:pPr>
            <a:r>
              <a:rPr lang="en-GB" dirty="0"/>
              <a:t>The check will take place in June when your child will read 40 words out loud to a teacher. You’ll find out how your child did, and their teacher will assess whether he or she needs extra help with reading. </a:t>
            </a:r>
          </a:p>
          <a:p>
            <a:pPr marL="109537" indent="0">
              <a:buNone/>
            </a:pPr>
            <a:endParaRPr lang="en-GB" dirty="0"/>
          </a:p>
          <a:p>
            <a:pPr marL="109537" indent="0">
              <a:buNone/>
            </a:pPr>
            <a:r>
              <a:rPr lang="en-GB" dirty="0"/>
              <a:t>Your child will do it again in Year 2 if they need to.</a:t>
            </a:r>
          </a:p>
          <a:p>
            <a:pPr marL="109537" indent="0" eaLnBrk="1" hangingPunct="1">
              <a:buNone/>
            </a:pPr>
            <a:endParaRPr lang="en-GB" altLang="en-US" dirty="0"/>
          </a:p>
          <a:p>
            <a:pPr eaLnBrk="1" hangingPunct="1">
              <a:buNone/>
            </a:pPr>
            <a:endParaRPr lang="en-GB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End of year Phonics Check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What do they need to know?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A7CF63-4262-9D27-84CE-ECC1F88AA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043" y="1274763"/>
            <a:ext cx="3438525" cy="46958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Real words and alien words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0" y="1286235"/>
            <a:ext cx="3836001" cy="3747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12813"/>
          <a:stretch/>
        </p:blipFill>
        <p:spPr>
          <a:xfrm>
            <a:off x="4647778" y="1286235"/>
            <a:ext cx="3877386" cy="376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6598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Teachers will use the work that children do every day, to assess your child.</a:t>
            </a:r>
          </a:p>
          <a:p>
            <a:pPr marL="109537" indent="0">
              <a:buNone/>
            </a:pPr>
            <a:endParaRPr lang="en-GB" dirty="0"/>
          </a:p>
          <a:p>
            <a:r>
              <a:rPr lang="en-GB" dirty="0"/>
              <a:t>At the end of Year 1, you will be told whether we believe your child to be:</a:t>
            </a:r>
          </a:p>
          <a:p>
            <a:pPr lvl="1"/>
            <a:r>
              <a:rPr lang="en-GB" dirty="0"/>
              <a:t>Working at greater depth within the expected standard</a:t>
            </a:r>
          </a:p>
          <a:p>
            <a:pPr lvl="1"/>
            <a:r>
              <a:rPr lang="en-GB" dirty="0"/>
              <a:t>Working at the expected standard</a:t>
            </a:r>
          </a:p>
          <a:p>
            <a:pPr lvl="1"/>
            <a:r>
              <a:rPr lang="en-GB" dirty="0"/>
              <a:t>Working towards the expected standard</a:t>
            </a:r>
          </a:p>
          <a:p>
            <a:pPr lvl="1"/>
            <a:r>
              <a:rPr lang="en-GB" dirty="0"/>
              <a:t>Working at pre key stage standard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Teacher assessments</a:t>
            </a:r>
          </a:p>
        </p:txBody>
      </p:sp>
    </p:spTree>
    <p:extLst>
      <p:ext uri="{BB962C8B-B14F-4D97-AF65-F5344CB8AC3E}">
        <p14:creationId xmlns:p14="http://schemas.microsoft.com/office/powerpoint/2010/main" val="3583319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6C6B59-1229-21B4-21AF-E2A57E44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26711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How we can work together to support your child</a:t>
            </a:r>
          </a:p>
        </p:txBody>
      </p:sp>
    </p:spTree>
    <p:extLst>
      <p:ext uri="{BB962C8B-B14F-4D97-AF65-F5344CB8AC3E}">
        <p14:creationId xmlns:p14="http://schemas.microsoft.com/office/powerpoint/2010/main" val="39884309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298B93D-7122-E234-9216-93B81AD36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/>
              <a:t>Our target for attendance is 96%</a:t>
            </a:r>
          </a:p>
          <a:p>
            <a:pPr fontAlgn="t"/>
            <a:r>
              <a:rPr lang="en-GB" dirty="0"/>
              <a:t>Below 90% is considered </a:t>
            </a:r>
            <a:r>
              <a:rPr lang="en-GB" b="1" dirty="0"/>
              <a:t>persistent absence</a:t>
            </a:r>
            <a:endParaRPr lang="en-GB" dirty="0"/>
          </a:p>
          <a:p>
            <a:pPr marL="109537" indent="0" fontAlgn="t">
              <a:buNone/>
            </a:pPr>
            <a:endParaRPr lang="en-GB" dirty="0"/>
          </a:p>
          <a:p>
            <a:pPr fontAlgn="t"/>
            <a:r>
              <a:rPr lang="en-GB" dirty="0"/>
              <a:t>90% attendance = 19 days missed in a year, which is almost 4 weeks of lessons (on average 1/2 day every week)</a:t>
            </a:r>
          </a:p>
          <a:p>
            <a:pPr marL="109537" indent="0" fontAlgn="t">
              <a:buNone/>
            </a:pPr>
            <a:endParaRPr lang="en-GB" dirty="0"/>
          </a:p>
          <a:p>
            <a:pPr fontAlgn="t"/>
            <a:r>
              <a:rPr lang="en-GB" dirty="0"/>
              <a:t>100% attendance is celebrated each term as well as for 100% attendance for the whole year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03C83A-7130-F223-70CD-0A9F61C96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 and punctuality</a:t>
            </a:r>
          </a:p>
        </p:txBody>
      </p:sp>
    </p:spTree>
    <p:extLst>
      <p:ext uri="{BB962C8B-B14F-4D97-AF65-F5344CB8AC3E}">
        <p14:creationId xmlns:p14="http://schemas.microsoft.com/office/powerpoint/2010/main" val="9078523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Teaching and planning </a:t>
            </a:r>
            <a:r>
              <a:rPr lang="en-GB" sz="2900" b="1" dirty="0"/>
              <a:t>exciting ways </a:t>
            </a:r>
            <a:r>
              <a:rPr lang="en-GB" sz="2900" dirty="0"/>
              <a:t>of motivating your children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Making sure we keep an eye on </a:t>
            </a:r>
            <a:r>
              <a:rPr lang="en-GB" sz="2900" b="1" dirty="0"/>
              <a:t>expected standards </a:t>
            </a:r>
            <a:r>
              <a:rPr lang="en-GB" sz="2900" dirty="0"/>
              <a:t>so that we know if children are where they should be or are struggling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Giving opportunities for </a:t>
            </a:r>
            <a:r>
              <a:rPr lang="en-GB" sz="2900" b="1" dirty="0"/>
              <a:t>daily phonics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b="1" dirty="0"/>
              <a:t>Extra support </a:t>
            </a:r>
            <a:r>
              <a:rPr lang="en-GB" sz="2900" dirty="0"/>
              <a:t>for children that need a little bit of help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b="1" dirty="0"/>
              <a:t>Sharing whether we expect </a:t>
            </a:r>
            <a:r>
              <a:rPr lang="en-GB" sz="2900" dirty="0"/>
              <a:t>your child to meet the end of year standards,  and what children need to do to get there, give children individual targets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Changing</a:t>
            </a:r>
            <a:r>
              <a:rPr lang="en-GB" sz="2900" b="1" dirty="0"/>
              <a:t> home reading books </a:t>
            </a:r>
            <a:r>
              <a:rPr lang="en-GB" sz="2900" dirty="0"/>
              <a:t>weekly to enable your child to read at home at least 5 times a week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So what are we doing?</a:t>
            </a:r>
          </a:p>
        </p:txBody>
      </p:sp>
    </p:spTree>
    <p:extLst>
      <p:ext uri="{BB962C8B-B14F-4D97-AF65-F5344CB8AC3E}">
        <p14:creationId xmlns:p14="http://schemas.microsoft.com/office/powerpoint/2010/main" val="1044744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sz="1800" dirty="0"/>
              <a:t>Make sure your children come to school....on time, having had enough sleep and breakfast</a:t>
            </a:r>
          </a:p>
          <a:p>
            <a:pPr eaLnBrk="1" hangingPunct="1"/>
            <a:r>
              <a:rPr lang="en-GB" altLang="en-US" sz="1800" dirty="0"/>
              <a:t>Keep us informed of any problems</a:t>
            </a:r>
          </a:p>
          <a:p>
            <a:pPr eaLnBrk="1" hangingPunct="1"/>
            <a:r>
              <a:rPr lang="en-GB" altLang="en-US" sz="1800" dirty="0"/>
              <a:t>Support teachers with behaviour issues, asking children if they stayed on ‘Green’</a:t>
            </a:r>
          </a:p>
          <a:p>
            <a:pPr eaLnBrk="1" hangingPunct="1"/>
            <a:r>
              <a:rPr lang="en-GB" altLang="en-US" sz="1800" dirty="0"/>
              <a:t>Read, read, read! </a:t>
            </a:r>
          </a:p>
          <a:p>
            <a:pPr lvl="1" eaLnBrk="1" hangingPunct="1"/>
            <a:r>
              <a:rPr lang="en-GB" altLang="en-US" sz="1400" dirty="0"/>
              <a:t>Share stories</a:t>
            </a:r>
          </a:p>
          <a:p>
            <a:pPr lvl="1" eaLnBrk="1" hangingPunct="1"/>
            <a:r>
              <a:rPr lang="en-GB" altLang="en-US" sz="1400" dirty="0"/>
              <a:t>Listen to them read at least 5 times a week to gain a sticker for the reading rocket.</a:t>
            </a:r>
            <a:endParaRPr lang="en-GB" altLang="en-US" sz="1800" dirty="0"/>
          </a:p>
          <a:p>
            <a:pPr eaLnBrk="1" hangingPunct="1"/>
            <a:r>
              <a:rPr lang="en-GB" altLang="en-US" sz="1800" dirty="0"/>
              <a:t>Practise reading and spelling the common exception words</a:t>
            </a:r>
          </a:p>
          <a:p>
            <a:pPr eaLnBrk="1" hangingPunct="1"/>
            <a:r>
              <a:rPr lang="en-GB" altLang="en-US" sz="1800" dirty="0"/>
              <a:t>Help develop maths using 1 minute maths</a:t>
            </a:r>
          </a:p>
          <a:p>
            <a:pPr eaLnBrk="1" hangingPunct="1"/>
            <a:r>
              <a:rPr lang="en-GB" altLang="en-US" sz="1800" dirty="0"/>
              <a:t>Put time aside to have conversations with your child</a:t>
            </a:r>
          </a:p>
          <a:p>
            <a:pPr eaLnBrk="1" hangingPunct="1"/>
            <a:r>
              <a:rPr lang="en-GB" altLang="en-US" sz="1800" dirty="0"/>
              <a:t>Join the library</a:t>
            </a:r>
          </a:p>
          <a:p>
            <a:pPr eaLnBrk="1" hangingPunct="1"/>
            <a:r>
              <a:rPr lang="en-GB" altLang="en-US" sz="1800" dirty="0"/>
              <a:t>Make sure your child has regular attendance 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So what can you do?</a:t>
            </a:r>
          </a:p>
        </p:txBody>
      </p:sp>
    </p:spTree>
    <p:extLst>
      <p:ext uri="{BB962C8B-B14F-4D97-AF65-F5344CB8AC3E}">
        <p14:creationId xmlns:p14="http://schemas.microsoft.com/office/powerpoint/2010/main" val="30873141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D5138F0-EF50-A697-8B9E-A0CA9B84F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619" y="1697037"/>
            <a:ext cx="8229600" cy="3660053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What you should do if you have a </a:t>
            </a:r>
            <a:br>
              <a:rPr lang="en-GB" sz="6000" dirty="0"/>
            </a:br>
            <a:r>
              <a:rPr lang="en-GB" sz="6000" dirty="0"/>
              <a:t>concern or question</a:t>
            </a:r>
          </a:p>
        </p:txBody>
      </p:sp>
    </p:spTree>
    <p:extLst>
      <p:ext uri="{BB962C8B-B14F-4D97-AF65-F5344CB8AC3E}">
        <p14:creationId xmlns:p14="http://schemas.microsoft.com/office/powerpoint/2010/main" val="23284973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E01F9EF-2FC7-4FAA-13DD-0CAE5D43E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School website</a:t>
            </a:r>
          </a:p>
          <a:p>
            <a:pPr marL="109537" indent="0">
              <a:buNone/>
            </a:pPr>
            <a:r>
              <a:rPr lang="en-GB" dirty="0">
                <a:hlinkClick r:id="rId2"/>
              </a:rPr>
              <a:t>https://www.godwinprimary.co.uk/</a:t>
            </a:r>
            <a:r>
              <a:rPr lang="en-GB" dirty="0"/>
              <a:t> </a:t>
            </a:r>
          </a:p>
          <a:p>
            <a:pPr marL="109537" indent="0">
              <a:buNone/>
            </a:pPr>
            <a:endParaRPr lang="en-GB" dirty="0"/>
          </a:p>
          <a:p>
            <a:r>
              <a:rPr lang="en-GB" dirty="0"/>
              <a:t>Class pages </a:t>
            </a:r>
          </a:p>
          <a:p>
            <a:pPr marL="109537" indent="0">
              <a:buNone/>
            </a:pPr>
            <a:r>
              <a:rPr lang="en-GB" dirty="0">
                <a:hlinkClick r:id="rId3"/>
              </a:rPr>
              <a:t>https://www.godwinprimary.co.uk/class-pages/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D5138F0-EF50-A697-8B9E-A0CA9B84F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website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AD5138F0-EF50-A697-8B9E-A0CA9B84F746}"/>
              </a:ext>
            </a:extLst>
          </p:cNvPr>
          <p:cNvSpPr txBox="1">
            <a:spLocks/>
          </p:cNvSpPr>
          <p:nvPr/>
        </p:nvSpPr>
        <p:spPr>
          <a:xfrm>
            <a:off x="526473" y="4324783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3039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7A67204-CBB8-7732-9F1D-475BB13B6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604" y="998731"/>
            <a:ext cx="5915025" cy="994172"/>
          </a:xfrm>
        </p:spPr>
        <p:txBody>
          <a:bodyPr>
            <a:normAutofit fontScale="90000"/>
          </a:bodyPr>
          <a:lstStyle/>
          <a:p>
            <a:pPr algn="r"/>
            <a:r>
              <a:rPr lang="en-GB" b="1" u="sng" dirty="0">
                <a:solidFill>
                  <a:srgbClr val="004669"/>
                </a:solidFill>
                <a:effectLst/>
                <a:latin typeface="arial" panose="020B0604020202020204" pitchFamily="34" charset="0"/>
              </a:rPr>
              <a:t>Keeping Children Safe Online</a:t>
            </a:r>
            <a:endParaRPr lang="en-GB" b="1" u="sng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AA9A886-1992-383E-5AA6-590CB594A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1997" y="2939460"/>
            <a:ext cx="5915025" cy="326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50" dirty="0"/>
              <a:t>A range of resources can be found in the link below:</a:t>
            </a:r>
          </a:p>
          <a:p>
            <a:pPr marL="0" indent="0">
              <a:buNone/>
            </a:pPr>
            <a:endParaRPr lang="en-GB" sz="2250" dirty="0"/>
          </a:p>
          <a:p>
            <a:pPr marL="0" indent="0">
              <a:buNone/>
            </a:pPr>
            <a:r>
              <a:rPr lang="en-US" sz="2250" dirty="0">
                <a:hlinkClick r:id="rId2"/>
              </a:rPr>
              <a:t>https://www.godwinprimary.co.uk/online-safety-2/</a:t>
            </a:r>
            <a:endParaRPr lang="en-US" sz="2250" dirty="0"/>
          </a:p>
          <a:p>
            <a:pPr marL="0" indent="0">
              <a:buNone/>
            </a:pPr>
            <a:endParaRPr lang="en-US" sz="225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4846B1-DDF8-9E21-B52C-848CE94B9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32" y="1539217"/>
            <a:ext cx="1779620" cy="1190331"/>
          </a:xfrm>
          <a:prstGeom prst="rect">
            <a:avLst/>
          </a:prstGeom>
        </p:spPr>
      </p:pic>
      <p:pic>
        <p:nvPicPr>
          <p:cNvPr id="1026" name="Picture 2" descr="Godwin Primary School (Fees &amp; Reviews) Barking and Dagenham, England ...">
            <a:extLst>
              <a:ext uri="{FF2B5EF4-FFF2-40B4-BE49-F238E27FC236}">
                <a16:creationId xmlns:a16="http://schemas.microsoft.com/office/drawing/2014/main" id="{1A247C67-B4BB-77CF-507D-159672F35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60" y="1045145"/>
            <a:ext cx="494072" cy="49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6841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And finally a plea....</a:t>
            </a:r>
          </a:p>
        </p:txBody>
      </p:sp>
      <p:sp>
        <p:nvSpPr>
          <p:cNvPr id="19459" name="Subtitle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/>
            <a:r>
              <a:rPr lang="en-GB" altLang="en-US" dirty="0"/>
              <a:t>Please, </a:t>
            </a:r>
            <a:r>
              <a:rPr lang="en-GB" altLang="en-US"/>
              <a:t>please name </a:t>
            </a:r>
            <a:r>
              <a:rPr lang="en-GB" altLang="en-US" dirty="0"/>
              <a:t>your children’s clothing!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1462</Words>
  <Application>Microsoft Office PowerPoint</Application>
  <PresentationFormat>On-screen Show (4:3)</PresentationFormat>
  <Paragraphs>307</Paragraphs>
  <Slides>28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Arial</vt:lpstr>
      <vt:lpstr>Calibri</vt:lpstr>
      <vt:lpstr>Lucida Sans Unicode</vt:lpstr>
      <vt:lpstr>Times New Roman</vt:lpstr>
      <vt:lpstr>Verdana</vt:lpstr>
      <vt:lpstr>Wingdings 2</vt:lpstr>
      <vt:lpstr>Wingdings 3</vt:lpstr>
      <vt:lpstr>Concourse</vt:lpstr>
      <vt:lpstr>Year 1 Parents’ meeting</vt:lpstr>
      <vt:lpstr>PowerPoint Presentation</vt:lpstr>
      <vt:lpstr>PowerPoint Presentation</vt:lpstr>
      <vt:lpstr>PowerPoint Presentation</vt:lpstr>
      <vt:lpstr>The Year 1 Curriculum Map</vt:lpstr>
      <vt:lpstr>PowerPoint Presentation</vt:lpstr>
      <vt:lpstr>What will your  Year 1 child  be learning in  English and mathematics?</vt:lpstr>
      <vt:lpstr>English – Word reading</vt:lpstr>
      <vt:lpstr>English – Comprehension</vt:lpstr>
      <vt:lpstr>English – Writing </vt:lpstr>
      <vt:lpstr>Year 1  Common exception words </vt:lpstr>
      <vt:lpstr>Year 1  Letter formation</vt:lpstr>
      <vt:lpstr>Mathematics – Number and place value</vt:lpstr>
      <vt:lpstr>Mathematics – Multiplication and division</vt:lpstr>
      <vt:lpstr>Mathematics – Measurement</vt:lpstr>
      <vt:lpstr>How your  Year 1 child  will be assessed</vt:lpstr>
      <vt:lpstr>End of year Phonics Check</vt:lpstr>
      <vt:lpstr>What do they need to know?</vt:lpstr>
      <vt:lpstr>Real words and alien words</vt:lpstr>
      <vt:lpstr>Teacher assessments</vt:lpstr>
      <vt:lpstr>How we can work together to support your child</vt:lpstr>
      <vt:lpstr>Attendance and punctuality</vt:lpstr>
      <vt:lpstr>So what are we doing?</vt:lpstr>
      <vt:lpstr>So what can you do?</vt:lpstr>
      <vt:lpstr>What you should do if you have a  concern or question</vt:lpstr>
      <vt:lpstr>School website</vt:lpstr>
      <vt:lpstr>Keeping Children Safe Online</vt:lpstr>
      <vt:lpstr>And finally a plea....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Parents’ meeting</dc:title>
  <dc:creator>Mary Williams</dc:creator>
  <cp:lastModifiedBy>mwilliams.301</cp:lastModifiedBy>
  <cp:revision>31</cp:revision>
  <dcterms:modified xsi:type="dcterms:W3CDTF">2025-10-02T16:09:06Z</dcterms:modified>
</cp:coreProperties>
</file>